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en-US"/>
    </a:defPPr>
    <a:lvl1pPr marL="0" lvl="0" indent="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1pPr>
    <a:lvl2pPr marL="742950" lvl="1" indent="-28575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2pPr>
    <a:lvl3pPr marL="1143000" lvl="2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3pPr>
    <a:lvl4pPr marL="1600200" lvl="3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4pPr>
    <a:lvl5pPr marL="2057400" lvl="4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5pPr>
    <a:lvl6pPr marL="2286000" lvl="5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6pPr>
    <a:lvl7pPr marL="2743200" lvl="6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7pPr>
    <a:lvl8pPr marL="3200400" lvl="7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8pPr>
    <a:lvl9pPr marL="3657600" lvl="8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b="0" i="0" u="none" kern="1200" baseline="0">
        <a:solidFill>
          <a:schemeClr val="bg1"/>
        </a:solidFill>
        <a:latin typeface="Calibri" panose="020F0502020204030204" pitchFamily="6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45006" cy="45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3" name="AutoForma1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3074" name="CaixaTexto1"/>
          <p:cNvSpPr txBox="1"/>
          <p:nvPr/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3075" name="ÁreaDataHora1"/>
          <p:cNvSpPr/>
          <p:nvPr>
            <p:ph type="dt"/>
          </p:nvPr>
        </p:nvSpPr>
        <p:spPr>
          <a:xfrm>
            <a:off x="3884613" y="0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076" name="ÁreaImagemSlide1"/>
          <p:cNvSpPr/>
          <p:nvPr>
            <p:ph type="sldImg"/>
          </p:nvPr>
        </p:nvSpPr>
        <p:spPr>
          <a:xfrm>
            <a:off x="1371600" y="1143000"/>
            <a:ext cx="4113213" cy="30845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p>
            <a:pPr lvl="0">
              <a:buClrTx/>
              <a:buChar char="•"/>
            </a:pPr>
          </a:p>
        </p:txBody>
      </p:sp>
      <p:sp>
        <p:nvSpPr>
          <p:cNvPr id="3077" name="ÁreaEspeçoReservadoAnotações1"/>
          <p:cNvSpPr/>
          <p:nvPr>
            <p:ph type="body"/>
          </p:nvPr>
        </p:nvSpPr>
        <p:spPr>
          <a:xfrm>
            <a:off x="685800" y="4400550"/>
            <a:ext cx="5484813" cy="359886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p>
            <a:pPr lvl="0"/>
          </a:p>
        </p:txBody>
      </p:sp>
      <p:sp>
        <p:nvSpPr>
          <p:cNvPr id="3078" name="CaixaTexto2"/>
          <p:cNvSpPr txBox="1"/>
          <p:nvPr/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3079" name="ÁreaNúmeroSlide1"/>
          <p:cNvSpPr/>
          <p:nvPr>
            <p:ph type="sldNum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lvl="0" indent="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1pPr>
    <a:lvl2pPr marL="742950" lvl="1" indent="-28575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2pPr>
    <a:lvl3pPr marL="1143000" lvl="2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3pPr>
    <a:lvl4pPr marL="1600200" lvl="3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4pPr>
    <a:lvl5pPr marL="2057400" lvl="4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5pPr>
    <a:lvl6pPr marL="2286000" lvl="5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6pPr>
    <a:lvl7pPr marL="2743200" lvl="6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7pPr>
    <a:lvl8pPr marL="3200400" lvl="7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8pPr>
    <a:lvl9pPr marL="3657600" lvl="8" indent="-228600" algn="l" defTabSz="44958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Times New Roman" panose="02020603050405020304" pitchFamily="65" charset="0"/>
      <a:buNone/>
      <a:defRPr sz="1200" b="0" i="0" u="none" kern="1200" baseline="0">
        <a:solidFill>
          <a:srgbClr val="000000"/>
        </a:solidFill>
        <a:latin typeface="Times New Roman" panose="02020603050405020304" pitchFamily="65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625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26626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841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5842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865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6866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89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7890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3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8914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937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9938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61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0962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1985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1986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09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3010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3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4034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057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5058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649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27650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081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6082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7105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7106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8129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48130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8673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28674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9697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29698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21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0722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745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1746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2769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2770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3793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3794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817" name="ImagemDoSlide1"/>
          <p:cNvSpPr txBox="1"/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>
              <a:alpha val="100000"/>
            </a:srgbClr>
          </a:solidFill>
          <a:ln>
            <a:solidFill>
              <a:srgbClr val="000000"/>
            </a:solidFill>
            <a:miter/>
          </a:ln>
        </p:spPr>
      </p:sp>
      <p:sp>
        <p:nvSpPr>
          <p:cNvPr id="34818" name="TextoDasAnotações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wrap="none" lIns="91440" tIns="45720" rIns="91440" bIns="45720" anchor="ctr"/>
          <a:p>
            <a:pPr lvl="0">
              <a:buClrTx/>
              <a:buChar char="•"/>
            </a:pPr>
          </a:p>
        </p:txBody>
      </p:sp>
      <p:sp>
        <p:nvSpPr>
          <p:cNvPr id="2" name="Espaço Reservado para Data 1"/>
          <p:cNvSpPr/>
          <p:nvPr>
            <p:ph type="dt" idx="2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65" charset="0"/>
              </a:rPr>
              <a:t>10/02/17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  <p:sp>
        <p:nvSpPr>
          <p:cNvPr id="3" name="Espaço Reservado para Número de Slide 2"/>
          <p:cNvSpPr/>
          <p:nvPr>
            <p:ph type="sldNum" idx="3"/>
          </p:nvPr>
        </p:nvSpPr>
        <p:spPr/>
        <p:txBody>
          <a:bodyPr/>
          <a:p>
            <a:pPr marL="215900" lvl="0" indent="-215900" algn="r" defTabSz="0">
              <a:spcBef>
                <a:spcPct val="0"/>
              </a:spcBef>
              <a:buClrTx/>
              <a:buSzPct val="45000"/>
              <a:buFont typeface="Wingdings" panose="05000000000000000000" pitchFamily="2" charset="2"/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</a:tabLst>
            </a:pPr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Times New Roman" panose="02020603050405020304" pitchFamily="65" charset="0"/>
              </a:rPr>
            </a:fld>
            <a:endParaRPr lang="zh-CN" altLang="en-US" sz="1200">
              <a:solidFill>
                <a:srgbClr val="000000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238" y="1049338"/>
            <a:ext cx="4023947" cy="512603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91428" y="1049338"/>
            <a:ext cx="4023947" cy="512603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62341" y="295275"/>
            <a:ext cx="2053034" cy="58801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238" y="295275"/>
            <a:ext cx="6040086" cy="588010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5" name="ÁreaDataHora1"/>
          <p:cNvSpPr/>
          <p:nvPr>
            <p:ph type="dt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lstStyle>
            <a:lvl1pPr>
              <a:buFont typeface="Times New Roman" panose="02020603050405020304" pitchFamily="65" charset="0"/>
              <a:defRPr>
                <a:solidFill>
                  <a:srgbClr val="000000"/>
                </a:solidFill>
              </a:defRPr>
            </a:lvl1pPr>
          </a:lstStyle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  <p:sp>
        <p:nvSpPr>
          <p:cNvPr id="1026" name="CaixaTexto1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027" name="ÁreaNúmeroSlide1"/>
          <p:cNvSpPr/>
          <p:nvPr>
            <p:ph type="sldNum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lstStyle>
            <a:lvl1pPr>
              <a:buFont typeface="Times New Roman" panose="02020603050405020304" pitchFamily="65" charset="0"/>
              <a:defRPr>
                <a:solidFill>
                  <a:srgbClr val="000000"/>
                </a:solidFill>
              </a:defRPr>
            </a:lvl1pPr>
          </a:lstStyle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1028" name="Imagem2"/>
          <p:cNvPicPr>
            <a:picLocks noRot="1" noChangeAspect="1"/>
          </p:cNvPicPr>
          <p:nvPr/>
        </p:nvPicPr>
        <p:blipFill>
          <a:blip r:embed="rId12">
            <a:lum/>
          </a:blip>
          <a:srcRect b="44289"/>
          <a:stretch>
            <a:fillRect/>
          </a:stretch>
        </p:blipFill>
        <p:spPr>
          <a:xfrm>
            <a:off x="4935538" y="223838"/>
            <a:ext cx="4070350" cy="325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Imagem1"/>
          <p:cNvPicPr>
            <a:picLocks noRot="1" noChangeAspect="1"/>
          </p:cNvPicPr>
          <p:nvPr/>
        </p:nvPicPr>
        <p:blipFill>
          <a:blip r:embed="rId13">
            <a:lum/>
          </a:blip>
          <a:srcRect/>
          <a:stretch>
            <a:fillRect/>
          </a:stretch>
        </p:blipFill>
        <p:spPr>
          <a:xfrm>
            <a:off x="5249863" y="3587750"/>
            <a:ext cx="3395662" cy="252571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marL="0" lvl="0" indent="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1pPr>
      <a:lvl2pPr marL="742950" lvl="1" indent="-28575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2pPr>
      <a:lvl3pPr marL="1143000" lvl="2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3pPr>
      <a:lvl4pPr marL="1600200" lvl="3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4pPr>
      <a:lvl5pPr marL="2057400" lvl="4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5pPr>
    </p:titleStyle>
    <p:bodyStyle>
      <a:lvl1pPr marL="342900" lvl="0" indent="-342900" algn="just" defTabSz="449580">
        <a:lnSpc>
          <a:spcPct val="110000"/>
        </a:lnSpc>
        <a:spcBef>
          <a:spcPts val="18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000" b="0" i="0" u="none" kern="1200" baseline="0">
          <a:solidFill>
            <a:srgbClr val="206F94"/>
          </a:solidFill>
          <a:latin typeface="+mn-lt"/>
          <a:ea typeface="+mn-ea"/>
          <a:cs typeface="+mn-cs"/>
        </a:defRPr>
      </a:lvl1pPr>
      <a:lvl2pPr marL="742950" lvl="1" indent="-285750" algn="l" defTabSz="449580">
        <a:lnSpc>
          <a:spcPct val="130000"/>
        </a:lnSpc>
        <a:spcBef>
          <a:spcPct val="0"/>
        </a:spcBef>
        <a:spcAft>
          <a:spcPts val="600"/>
        </a:spcAft>
        <a:buClr>
          <a:srgbClr val="000000"/>
        </a:buClr>
        <a:buFont typeface="Times New Roman" panose="02020603050405020304" pitchFamily="65" charset="0"/>
        <a:buNone/>
        <a:defRPr sz="1600" b="0" i="0" u="none" kern="1200" baseline="0">
          <a:solidFill>
            <a:srgbClr val="3F4143"/>
          </a:solidFill>
          <a:latin typeface="幼圆" pitchFamily="1" charset="0"/>
          <a:ea typeface="+mn-ea"/>
          <a:cs typeface="+mn-cs"/>
        </a:defRPr>
      </a:lvl2pPr>
      <a:lvl3pPr marL="1143000" lvl="2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0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3pPr>
      <a:lvl4pPr marL="1600200" lvl="3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4pPr>
      <a:lvl5pPr marL="2057400" lvl="4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5pPr>
      <a:lvl6pPr marL="2514600" lvl="5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6pPr>
      <a:lvl7pPr marL="2971800" lvl="6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7pPr>
      <a:lvl8pPr marL="3429000" lvl="7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8pPr>
      <a:lvl9pPr marL="3886200" lvl="8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9pPr>
    </p:bodyStyle>
    <p:otherStyle>
      <a:lvl1pPr marL="0" lvl="0" indent="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1pPr>
      <a:lvl2pPr marL="742950" lvl="1" indent="-28575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2pPr>
      <a:lvl3pPr marL="1143000" lvl="2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3pPr>
      <a:lvl4pPr marL="1600200" lvl="3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4pPr>
      <a:lvl5pPr marL="2057400" lvl="4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5pPr>
      <a:lvl6pPr marL="2286000" lvl="5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6pPr>
      <a:lvl7pPr marL="2743200" lvl="6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7pPr>
      <a:lvl8pPr marL="3200400" lvl="7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8pPr>
      <a:lvl9pPr marL="3657600" lvl="8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9" name="ÁreaEspaçoReservadoTexto1"/>
          <p:cNvSpPr/>
          <p:nvPr>
            <p:ph type="body" idx="1"/>
          </p:nvPr>
        </p:nvSpPr>
        <p:spPr>
          <a:xfrm>
            <a:off x="503238" y="1049338"/>
            <a:ext cx="8212137" cy="51260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/>
          <a:p>
            <a:pPr lvl="0"/>
            <a:r>
              <a:rPr lang="en-US" altLang="zh-CN"/>
              <a:t>Clique para editar o formato do texto da estrutura de tópicos</a:t>
            </a:r>
            <a:endParaRPr lang="en-US" altLang="zh-CN"/>
          </a:p>
          <a:p>
            <a:pPr lvl="1"/>
            <a:r>
              <a:rPr lang="en-US" altLang="zh-CN"/>
              <a:t>2.º nível da estrutura de tópicos</a:t>
            </a:r>
            <a:endParaRPr lang="en-US" altLang="zh-CN"/>
          </a:p>
          <a:p>
            <a:pPr lvl="2"/>
            <a:r>
              <a:rPr lang="en-US" altLang="zh-CN"/>
              <a:t>3.º nível da estrutura de tópicos</a:t>
            </a:r>
            <a:endParaRPr lang="en-US" altLang="zh-CN"/>
          </a:p>
          <a:p>
            <a:pPr lvl="3"/>
            <a:r>
              <a:rPr lang="en-US" altLang="zh-CN"/>
              <a:t>4.º nível da estrutura de tópicos</a:t>
            </a:r>
            <a:endParaRPr lang="en-US" altLang="zh-CN"/>
          </a:p>
          <a:p>
            <a:pPr lvl="4"/>
            <a:r>
              <a:rPr lang="en-US" altLang="zh-CN"/>
              <a:t>5.º nível da estrutura de tópicos</a:t>
            </a:r>
            <a:endParaRPr lang="en-US" altLang="zh-CN"/>
          </a:p>
          <a:p>
            <a:pPr lvl="4"/>
            <a:r>
              <a:rPr lang="en-US" altLang="zh-CN"/>
              <a:t>6.º nível da estrutura de tópicos</a:t>
            </a:r>
            <a:endParaRPr lang="en-US" altLang="zh-CN"/>
          </a:p>
          <a:p>
            <a:pPr lvl="4"/>
            <a:r>
              <a:rPr lang="en-US" altLang="zh-CN"/>
              <a:t>7.º nível da estrutura de tópicos</a:t>
            </a:r>
            <a:endParaRPr lang="en-US" altLang="zh-CN"/>
          </a:p>
        </p:txBody>
      </p:sp>
      <p:sp>
        <p:nvSpPr>
          <p:cNvPr id="2050" name="ÁreaDataHora1"/>
          <p:cNvSpPr/>
          <p:nvPr>
            <p:ph type="dt"/>
          </p:nvPr>
        </p:nvSpPr>
        <p:spPr>
          <a:xfrm>
            <a:off x="434975" y="6434138"/>
            <a:ext cx="1470025" cy="3635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lstStyle>
            <a:lvl1pPr>
              <a:defRPr sz="1200">
                <a:solidFill>
                  <a:srgbClr val="929393"/>
                </a:solidFill>
                <a:latin typeface="Times New Roman" panose="02020603050405020304" pitchFamily="65" charset="0"/>
              </a:defRPr>
            </a:lvl1pPr>
          </a:lstStyle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2051" name="ÁreaRodapé1"/>
          <p:cNvSpPr/>
          <p:nvPr>
            <p:ph type="ftr"/>
          </p:nvPr>
        </p:nvSpPr>
        <p:spPr>
          <a:xfrm>
            <a:off x="2062163" y="6434138"/>
            <a:ext cx="6710362" cy="3635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lstStyle>
            <a:lvl1pPr algn="ctr">
              <a:defRPr sz="1600">
                <a:solidFill>
                  <a:srgbClr val="929393"/>
                </a:solidFill>
                <a:latin typeface="Times New Roman" panose="02020603050405020304" pitchFamily="65" charset="0"/>
              </a:defRPr>
            </a:lvl1pPr>
          </a:lstStyle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fernanado.ribeir0@ufba.br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2052" name="ÁreaNúmeroSlide1"/>
          <p:cNvSpPr/>
          <p:nvPr>
            <p:ph type="sldNum"/>
          </p:nvPr>
        </p:nvSpPr>
        <p:spPr>
          <a:xfrm>
            <a:off x="8116888" y="365125"/>
            <a:ext cx="873125" cy="3524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lstStyle>
            <a:lvl1pPr algn="ctr">
              <a:defRPr sz="1400">
                <a:solidFill>
                  <a:srgbClr val="206F94"/>
                </a:solidFill>
                <a:latin typeface="Times New Roman" panose="02020603050405020304" pitchFamily="65" charset="0"/>
              </a:defRPr>
            </a:lvl1pPr>
          </a:lstStyle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2053" name="Linha1"/>
          <p:cNvSpPr/>
          <p:nvPr/>
        </p:nvSpPr>
        <p:spPr>
          <a:xfrm>
            <a:off x="0" y="1009650"/>
            <a:ext cx="9144000" cy="1588"/>
          </a:xfrm>
          <a:prstGeom prst="line">
            <a:avLst/>
          </a:prstGeom>
          <a:ln w="38100" cap="flat" cmpd="sng">
            <a:solidFill>
              <a:srgbClr val="F8DD4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4" name="AutoForma1">
            <a:hlinkClick r:id="" action="ppaction://hlinkshowjump?jump=nextslide"/>
          </p:cNvPr>
          <p:cNvSpPr/>
          <p:nvPr/>
        </p:nvSpPr>
        <p:spPr>
          <a:xfrm>
            <a:off x="8980488" y="515938"/>
            <a:ext cx="88900" cy="88900"/>
          </a:xfrm>
          <a:prstGeom prst="chevron">
            <a:avLst>
              <a:gd name="adj" fmla="val 63263"/>
            </a:avLst>
          </a:prstGeom>
          <a:solidFill>
            <a:srgbClr val="206F94">
              <a:alpha val="100000"/>
            </a:srgbClr>
          </a:solidFill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2055" name="AutoForma2">
            <a:hlinkClick r:id="" action="ppaction://hlinkshowjump?jump=previousslide"/>
          </p:cNvPr>
          <p:cNvSpPr/>
          <p:nvPr/>
        </p:nvSpPr>
        <p:spPr>
          <a:xfrm flipH="1">
            <a:off x="8027988" y="517525"/>
            <a:ext cx="87312" cy="87313"/>
          </a:xfrm>
          <a:prstGeom prst="chevron">
            <a:avLst>
              <a:gd name="adj" fmla="val 63263"/>
            </a:avLst>
          </a:prstGeom>
          <a:solidFill>
            <a:srgbClr val="206F94">
              <a:alpha val="100000"/>
            </a:srgbClr>
          </a:solidFill>
          <a:ln w="9525">
            <a:noFill/>
          </a:ln>
        </p:spPr>
        <p:txBody>
          <a:bodyPr/>
          <a:p>
            <a:endParaRPr lang="pt-BR" altLang="en-US"/>
          </a:p>
        </p:txBody>
      </p:sp>
      <p:cxnSp>
        <p:nvCxnSpPr>
          <p:cNvPr id="2056" name="Conector1"/>
          <p:cNvCxnSpPr/>
          <p:nvPr/>
        </p:nvCxnSpPr>
        <p:spPr>
          <a:xfrm>
            <a:off x="0" y="6434138"/>
            <a:ext cx="9144000" cy="1587"/>
          </a:xfrm>
          <a:prstGeom prst="straightConnector1">
            <a:avLst/>
          </a:prstGeom>
          <a:ln w="38100" cap="flat" cmpd="sng">
            <a:solidFill>
              <a:srgbClr val="F8DD4E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57" name="ÁreaEspaçoReservadoTítulo1"/>
          <p:cNvSpPr/>
          <p:nvPr>
            <p:ph type="title"/>
          </p:nvPr>
        </p:nvSpPr>
        <p:spPr>
          <a:xfrm>
            <a:off x="1171575" y="295275"/>
            <a:ext cx="6856413" cy="5048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lvl="0"/>
            <a:r>
              <a:rPr lang="en-US" altLang="zh-CN"/>
              <a:t>Clique para editar o formato do texto do título</a:t>
            </a:r>
            <a:endParaRPr lang="en-US" altLang="zh-CN"/>
          </a:p>
        </p:txBody>
      </p:sp>
      <p:pic>
        <p:nvPicPr>
          <p:cNvPr id="2058" name="Imagem1"/>
          <p:cNvPicPr>
            <a:picLocks noRot="1" noChangeAspect="1"/>
          </p:cNvPicPr>
          <p:nvPr/>
        </p:nvPicPr>
        <p:blipFill>
          <a:blip r:embed="rId14">
            <a:lum/>
          </a:blip>
          <a:srcRect/>
          <a:stretch>
            <a:fillRect/>
          </a:stretch>
        </p:blipFill>
        <p:spPr>
          <a:xfrm>
            <a:off x="106363" y="42863"/>
            <a:ext cx="871537" cy="869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/>
  <p:txStyles>
    <p:titleStyle>
      <a:lvl1pPr marL="0" lvl="0" indent="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1pPr>
      <a:lvl2pPr marL="742950" lvl="1" indent="-28575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2pPr>
      <a:lvl3pPr marL="1143000" lvl="2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3pPr>
      <a:lvl4pPr marL="1600200" lvl="3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4pPr>
      <a:lvl5pPr marL="2057400" lvl="4" indent="-228600" algn="l" defTabSz="44958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800" b="1" i="0" u="none" kern="1200" baseline="0">
          <a:solidFill>
            <a:srgbClr val="206F94"/>
          </a:solidFill>
          <a:latin typeface="+mj-lt"/>
          <a:ea typeface="+mj-ea"/>
          <a:cs typeface="+mj-cs"/>
        </a:defRPr>
      </a:lvl5pPr>
    </p:titleStyle>
    <p:bodyStyle>
      <a:lvl1pPr marL="342900" lvl="0" indent="-342900" algn="just" defTabSz="449580">
        <a:lnSpc>
          <a:spcPct val="110000"/>
        </a:lnSpc>
        <a:spcBef>
          <a:spcPts val="18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000" b="0" i="0" u="none" kern="1200" baseline="0">
          <a:solidFill>
            <a:srgbClr val="206F94"/>
          </a:solidFill>
          <a:latin typeface="+mn-lt"/>
          <a:ea typeface="+mn-ea"/>
          <a:cs typeface="+mn-cs"/>
        </a:defRPr>
      </a:lvl1pPr>
      <a:lvl2pPr marL="742950" lvl="1" indent="-285750" algn="l" defTabSz="449580">
        <a:lnSpc>
          <a:spcPct val="130000"/>
        </a:lnSpc>
        <a:spcBef>
          <a:spcPct val="0"/>
        </a:spcBef>
        <a:spcAft>
          <a:spcPts val="600"/>
        </a:spcAft>
        <a:buClr>
          <a:srgbClr val="000000"/>
        </a:buClr>
        <a:buFont typeface="Times New Roman" panose="02020603050405020304" pitchFamily="65" charset="0"/>
        <a:buNone/>
        <a:defRPr sz="1600" b="0" i="0" u="none" kern="1200" baseline="0">
          <a:solidFill>
            <a:srgbClr val="3F4143"/>
          </a:solidFill>
          <a:latin typeface="幼圆" pitchFamily="1" charset="0"/>
          <a:ea typeface="+mn-ea"/>
          <a:cs typeface="+mn-cs"/>
        </a:defRPr>
      </a:lvl2pPr>
      <a:lvl3pPr marL="1143000" lvl="2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20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3pPr>
      <a:lvl4pPr marL="1600200" lvl="3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4pPr>
      <a:lvl5pPr marL="2057400" lvl="4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5pPr>
      <a:lvl6pPr marL="2514600" lvl="5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6pPr>
      <a:lvl7pPr marL="2971800" lvl="6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7pPr>
      <a:lvl8pPr marL="3429000" lvl="7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8pPr>
      <a:lvl9pPr marL="3886200" lvl="8" indent="-228600" algn="l" defTabSz="44958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Calibri" panose="020F0502020204030204" pitchFamily="66" charset="0"/>
          <a:ea typeface="+mn-ea"/>
          <a:cs typeface="+mn-cs"/>
        </a:defRPr>
      </a:lvl9pPr>
    </p:bodyStyle>
    <p:otherStyle>
      <a:lvl1pPr marL="0" lvl="0" indent="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1pPr>
      <a:lvl2pPr marL="742950" lvl="1" indent="-28575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2pPr>
      <a:lvl3pPr marL="1143000" lvl="2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3pPr>
      <a:lvl4pPr marL="1600200" lvl="3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4pPr>
      <a:lvl5pPr marL="2057400" lvl="4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5pPr>
      <a:lvl6pPr marL="2286000" lvl="5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6pPr>
      <a:lvl7pPr marL="2743200" lvl="6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7pPr>
      <a:lvl8pPr marL="3200400" lvl="7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8pPr>
      <a:lvl9pPr marL="3657600" lvl="8" indent="-228600" algn="l" defTabSz="44958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Times New Roman" panose="02020603050405020304" pitchFamily="65" charset="0"/>
        <a:buNone/>
        <a:defRPr sz="1800" b="0" i="0" u="none" kern="1200" baseline="0">
          <a:solidFill>
            <a:srgbClr val="3F4143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37.jpe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51.png"/><Relationship Id="rId1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7" name="CaixaTexto3"/>
          <p:cNvSpPr txBox="1"/>
          <p:nvPr/>
        </p:nvSpPr>
        <p:spPr>
          <a:xfrm>
            <a:off x="400050" y="2124075"/>
            <a:ext cx="4270375" cy="14922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p>
            <a:pPr algn="ctr"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Lógica de programação aplicada à criação e análise da forma 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sp>
        <p:nvSpPr>
          <p:cNvPr id="4098" name="CaixaTexto4"/>
          <p:cNvSpPr txBox="1"/>
          <p:nvPr/>
        </p:nvSpPr>
        <p:spPr>
          <a:xfrm>
            <a:off x="604838" y="3473450"/>
            <a:ext cx="3937000" cy="5873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/>
          <a:p>
            <a:pPr algn="ctr" defTabSz="0">
              <a:lnSpc>
                <a:spcPct val="110000"/>
              </a:lnSpc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206F94"/>
                </a:solidFill>
                <a:latin typeface="Arial" panose="020B0604020202020204" pitchFamily="34" charset="0"/>
              </a:rPr>
              <a:t>Aula 01 - Introdução</a:t>
            </a:r>
            <a:endParaRPr lang="en-US" altLang="zh-CN" sz="1600">
              <a:solidFill>
                <a:srgbClr val="206F94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CaixaTexto1"/>
          <p:cNvSpPr txBox="1"/>
          <p:nvPr/>
        </p:nvSpPr>
        <p:spPr>
          <a:xfrm>
            <a:off x="1230313" y="6086475"/>
            <a:ext cx="184150" cy="331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4100" name="CaixaTexto2"/>
          <p:cNvSpPr txBox="1"/>
          <p:nvPr/>
        </p:nvSpPr>
        <p:spPr>
          <a:xfrm>
            <a:off x="1355725" y="6130925"/>
            <a:ext cx="185738" cy="331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4101" name="CaixaTexto6"/>
          <p:cNvSpPr txBox="1"/>
          <p:nvPr/>
        </p:nvSpPr>
        <p:spPr>
          <a:xfrm>
            <a:off x="187325" y="5965825"/>
            <a:ext cx="1887538" cy="276225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defTabSz="0">
              <a:lnSpc>
                <a:spcPct val="130000"/>
              </a:lnSpc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BE9A07"/>
                </a:solidFill>
                <a:latin typeface="Arial" panose="020B0604020202020204" pitchFamily="34" charset="0"/>
              </a:rPr>
              <a:t>fernando.ribeiro@ufba.br</a:t>
            </a:r>
            <a:endParaRPr lang="en-US" altLang="zh-CN" sz="1200">
              <a:solidFill>
                <a:srgbClr val="BE9A07"/>
              </a:solidFill>
              <a:latin typeface="Arial" panose="020B0604020202020204" pitchFamily="34" charset="0"/>
            </a:endParaRPr>
          </a:p>
        </p:txBody>
      </p:sp>
      <p:sp>
        <p:nvSpPr>
          <p:cNvPr id="4102" name="CaixaTexto7"/>
          <p:cNvSpPr txBox="1"/>
          <p:nvPr/>
        </p:nvSpPr>
        <p:spPr>
          <a:xfrm>
            <a:off x="73025" y="5759450"/>
            <a:ext cx="1928813" cy="23971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36195" rIns="0" bIns="36195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100">
                <a:solidFill>
                  <a:srgbClr val="206F94"/>
                </a:solidFill>
                <a:latin typeface="Arial" panose="020B0604020202020204" pitchFamily="34" charset="0"/>
              </a:rPr>
              <a:t>Fernando Ferraz Ribeiro</a:t>
            </a:r>
            <a:r>
              <a:rPr lang="en-US" altLang="zh-CN" sz="1100">
                <a:solidFill>
                  <a:srgbClr val="206F94"/>
                </a:solidFill>
                <a:latin typeface="Bernard MT Condensed" charset="0"/>
              </a:rPr>
              <a:t> </a:t>
            </a:r>
            <a:endParaRPr lang="en-US" altLang="zh-CN" sz="1100">
              <a:solidFill>
                <a:srgbClr val="206F94"/>
              </a:solidFill>
              <a:latin typeface="Bernard MT Condensed" charset="0"/>
            </a:endParaRPr>
          </a:p>
        </p:txBody>
      </p:sp>
      <p:sp>
        <p:nvSpPr>
          <p:cNvPr id="4103" name="CaixaTexto5"/>
          <p:cNvSpPr txBox="1"/>
          <p:nvPr/>
        </p:nvSpPr>
        <p:spPr>
          <a:xfrm>
            <a:off x="746125" y="487363"/>
            <a:ext cx="3521075" cy="137318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>
                <a:solidFill>
                  <a:srgbClr val="BE9A07"/>
                </a:solidFill>
              </a:rPr>
              <a:t>"If you want to teach people a new way of thinking, don't bother trying to teach them. Instead, give them a tool, the use of which will lead to new ways of thinking."</a:t>
            </a:r>
            <a:endParaRPr lang="en-US" altLang="zh-CN" sz="1400">
              <a:solidFill>
                <a:srgbClr val="BE9A07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>
                <a:solidFill>
                  <a:srgbClr val="BE9A07"/>
                </a:solidFill>
              </a:rPr>
              <a:t>(R. Buckminster Fuller)</a:t>
            </a:r>
            <a:endParaRPr lang="en-US" altLang="zh-CN" sz="1400">
              <a:solidFill>
                <a:srgbClr val="BE9A07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400">
              <a:solidFill>
                <a:srgbClr val="BE9A07"/>
              </a:solidFill>
            </a:endParaRPr>
          </a:p>
        </p:txBody>
      </p:sp>
      <p:pic>
        <p:nvPicPr>
          <p:cNvPr id="4104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2003425" y="4298950"/>
            <a:ext cx="1108075" cy="110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19/05/2017</a:t>
            </a:r>
            <a:endParaRPr lang="en-US" altLang="zh-CN"/>
          </a:p>
          <a:p>
            <a:pPr lvl="0" defTabSz="0">
              <a:buClrTx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3" name="CaixaTexto5"/>
          <p:cNvSpPr txBox="1"/>
          <p:nvPr/>
        </p:nvSpPr>
        <p:spPr>
          <a:xfrm>
            <a:off x="1168400" y="225425"/>
            <a:ext cx="6665913" cy="5048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História da Programação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sp>
        <p:nvSpPr>
          <p:cNvPr id="13314" name="CaixaTexto4"/>
          <p:cNvSpPr txBox="1"/>
          <p:nvPr/>
        </p:nvSpPr>
        <p:spPr>
          <a:xfrm>
            <a:off x="8562975" y="365125"/>
            <a:ext cx="423863" cy="3540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pic>
        <p:nvPicPr>
          <p:cNvPr id="13315" name="Imagem4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887413" y="4667250"/>
            <a:ext cx="765175" cy="766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Imagem5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2571750" y="4667250"/>
            <a:ext cx="642938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7" name="CaixaTexto7"/>
          <p:cNvSpPr txBox="1"/>
          <p:nvPr/>
        </p:nvSpPr>
        <p:spPr>
          <a:xfrm>
            <a:off x="596900" y="5502275"/>
            <a:ext cx="1346200" cy="5810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Ada Lovelace</a:t>
            </a:r>
            <a:endParaRPr lang="en-US" altLang="zh-CN" sz="1600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(1815-1852)</a:t>
            </a:r>
            <a:endParaRPr lang="en-US" altLang="zh-CN" sz="1600">
              <a:solidFill>
                <a:srgbClr val="3F4143"/>
              </a:solidFill>
            </a:endParaRPr>
          </a:p>
        </p:txBody>
      </p:sp>
      <p:sp>
        <p:nvSpPr>
          <p:cNvPr id="13318" name="CaixaTexto6"/>
          <p:cNvSpPr txBox="1"/>
          <p:nvPr/>
        </p:nvSpPr>
        <p:spPr>
          <a:xfrm>
            <a:off x="2101850" y="5502275"/>
            <a:ext cx="1746250" cy="61118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Charles Babbage</a:t>
            </a:r>
            <a:endParaRPr lang="en-US" altLang="zh-CN" sz="1600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 (1792-1871)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3319" name="Imagem2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3768725" y="1627188"/>
            <a:ext cx="904875" cy="947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0" name="CaixaTexto1"/>
          <p:cNvSpPr txBox="1"/>
          <p:nvPr/>
        </p:nvSpPr>
        <p:spPr>
          <a:xfrm>
            <a:off x="3692525" y="2635250"/>
            <a:ext cx="1346200" cy="5810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Blaise Pascal (1623-1662)</a:t>
            </a:r>
            <a:endParaRPr lang="en-US" altLang="zh-CN" sz="1600">
              <a:solidFill>
                <a:srgbClr val="3F4143"/>
              </a:solidFill>
            </a:endParaRPr>
          </a:p>
        </p:txBody>
      </p:sp>
      <p:pic>
        <p:nvPicPr>
          <p:cNvPr id="13321" name="Imagem1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5419725" y="1627188"/>
            <a:ext cx="828675" cy="104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2" name="CaixaTexto3"/>
          <p:cNvSpPr txBox="1"/>
          <p:nvPr/>
        </p:nvSpPr>
        <p:spPr>
          <a:xfrm>
            <a:off x="263525" y="1022350"/>
            <a:ext cx="38227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206F94"/>
                </a:solidFill>
              </a:rPr>
              <a:t>Precursores</a:t>
            </a:r>
            <a:endParaRPr lang="en-US" altLang="zh-CN" sz="2400">
              <a:solidFill>
                <a:srgbClr val="206F94"/>
              </a:solidFill>
            </a:endParaRPr>
          </a:p>
        </p:txBody>
      </p:sp>
      <p:sp>
        <p:nvSpPr>
          <p:cNvPr id="13323" name="CaixaTexto2"/>
          <p:cNvSpPr txBox="1"/>
          <p:nvPr/>
        </p:nvSpPr>
        <p:spPr>
          <a:xfrm>
            <a:off x="263525" y="4086225"/>
            <a:ext cx="38227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206F94"/>
                </a:solidFill>
              </a:rPr>
              <a:t>O Motor Analítico</a:t>
            </a:r>
            <a:endParaRPr lang="en-US" altLang="zh-CN" sz="2400">
              <a:solidFill>
                <a:srgbClr val="206F94"/>
              </a:solidFill>
            </a:endParaRPr>
          </a:p>
        </p:txBody>
      </p:sp>
      <p:pic>
        <p:nvPicPr>
          <p:cNvPr id="13324" name="Imagem3"/>
          <p:cNvPicPr>
            <a:picLocks noRot="1" noChangeAspect="1"/>
          </p:cNvPicPr>
          <p:nvPr/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806450" y="1625600"/>
            <a:ext cx="1062038" cy="94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5" name="CaixaTexto12"/>
          <p:cNvSpPr txBox="1"/>
          <p:nvPr/>
        </p:nvSpPr>
        <p:spPr>
          <a:xfrm>
            <a:off x="719138" y="2613025"/>
            <a:ext cx="1344612" cy="8239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Máquina de  Anticítera</a:t>
            </a:r>
            <a:endParaRPr lang="en-US" altLang="zh-CN" sz="1600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 (87 AC)</a:t>
            </a:r>
            <a:endParaRPr lang="en-US" altLang="zh-CN" sz="1600">
              <a:solidFill>
                <a:srgbClr val="3F4143"/>
              </a:solidFill>
            </a:endParaRPr>
          </a:p>
        </p:txBody>
      </p:sp>
      <p:sp>
        <p:nvSpPr>
          <p:cNvPr id="13326" name="CaixaTexto11"/>
          <p:cNvSpPr txBox="1"/>
          <p:nvPr/>
        </p:nvSpPr>
        <p:spPr>
          <a:xfrm>
            <a:off x="5129213" y="2674938"/>
            <a:ext cx="1554162" cy="823912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Gottfried Wilhelm Leibniz (1646-1726)</a:t>
            </a:r>
            <a:endParaRPr lang="en-US" altLang="zh-CN" sz="1600">
              <a:solidFill>
                <a:srgbClr val="3F4143"/>
              </a:solidFill>
            </a:endParaRPr>
          </a:p>
        </p:txBody>
      </p:sp>
      <p:pic>
        <p:nvPicPr>
          <p:cNvPr id="13327" name="Imagem6"/>
          <p:cNvPicPr>
            <a:picLocks noRot="1" noChangeAspect="1"/>
          </p:cNvPicPr>
          <p:nvPr/>
        </p:nvPicPr>
        <p:blipFill>
          <a:blip r:embed="rId6">
            <a:lum/>
          </a:blip>
          <a:srcRect/>
          <a:stretch>
            <a:fillRect/>
          </a:stretch>
        </p:blipFill>
        <p:spPr>
          <a:xfrm>
            <a:off x="2439988" y="1633538"/>
            <a:ext cx="719137" cy="877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8" name="CaixaTexto14"/>
          <p:cNvSpPr txBox="1"/>
          <p:nvPr/>
        </p:nvSpPr>
        <p:spPr>
          <a:xfrm>
            <a:off x="2139950" y="2673350"/>
            <a:ext cx="1346200" cy="8239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Wilhelm Schickard (1592-1635)</a:t>
            </a:r>
            <a:endParaRPr lang="en-US" altLang="zh-CN" sz="1600">
              <a:solidFill>
                <a:srgbClr val="3F4143"/>
              </a:solidFill>
            </a:endParaRPr>
          </a:p>
        </p:txBody>
      </p:sp>
      <p:pic>
        <p:nvPicPr>
          <p:cNvPr id="13329" name="Imagem7"/>
          <p:cNvPicPr>
            <a:picLocks noRot="1" noChangeAspect="1"/>
          </p:cNvPicPr>
          <p:nvPr/>
        </p:nvPicPr>
        <p:blipFill>
          <a:blip r:embed="rId7">
            <a:lum/>
          </a:blip>
          <a:srcRect b="19759"/>
          <a:stretch>
            <a:fillRect/>
          </a:stretch>
        </p:blipFill>
        <p:spPr>
          <a:xfrm>
            <a:off x="7221538" y="1627188"/>
            <a:ext cx="863600" cy="1046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30" name="CaixaTexto13"/>
          <p:cNvSpPr txBox="1"/>
          <p:nvPr/>
        </p:nvSpPr>
        <p:spPr>
          <a:xfrm>
            <a:off x="6651625" y="2755900"/>
            <a:ext cx="2128838" cy="9175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 Joseph Marie Jacquard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(1752-1834)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13331" name="Retângulo2"/>
          <p:cNvSpPr/>
          <p:nvPr/>
        </p:nvSpPr>
        <p:spPr>
          <a:xfrm>
            <a:off x="541338" y="1481138"/>
            <a:ext cx="6118225" cy="2133600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pt-BR" altLang="en-US"/>
          </a:p>
        </p:txBody>
      </p:sp>
      <p:sp>
        <p:nvSpPr>
          <p:cNvPr id="13332" name="CaixaTexto8"/>
          <p:cNvSpPr txBox="1"/>
          <p:nvPr/>
        </p:nvSpPr>
        <p:spPr>
          <a:xfrm>
            <a:off x="541338" y="3622675"/>
            <a:ext cx="6118225" cy="338138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Calculadoras Mecânicas</a:t>
            </a:r>
            <a:endParaRPr lang="en-US" altLang="zh-CN" sz="1600">
              <a:solidFill>
                <a:srgbClr val="3F4143"/>
              </a:solidFill>
            </a:endParaRPr>
          </a:p>
        </p:txBody>
      </p:sp>
      <p:sp>
        <p:nvSpPr>
          <p:cNvPr id="13333" name="Retângulo1"/>
          <p:cNvSpPr/>
          <p:nvPr/>
        </p:nvSpPr>
        <p:spPr>
          <a:xfrm>
            <a:off x="6780213" y="1479550"/>
            <a:ext cx="1849437" cy="2387600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pt-BR" altLang="en-US"/>
          </a:p>
        </p:txBody>
      </p:sp>
      <p:sp>
        <p:nvSpPr>
          <p:cNvPr id="13334" name="CaixaTexto10"/>
          <p:cNvSpPr txBox="1"/>
          <p:nvPr/>
        </p:nvSpPr>
        <p:spPr>
          <a:xfrm>
            <a:off x="6780213" y="3868738"/>
            <a:ext cx="1849437" cy="825500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Tear mecânico com leitura automática de cartões</a:t>
            </a:r>
            <a:endParaRPr lang="en-US" altLang="zh-CN" sz="1600">
              <a:solidFill>
                <a:srgbClr val="3F4143"/>
              </a:solidFill>
            </a:endParaRPr>
          </a:p>
        </p:txBody>
      </p:sp>
      <p:sp>
        <p:nvSpPr>
          <p:cNvPr id="13335" name="Retângulo3"/>
          <p:cNvSpPr/>
          <p:nvPr/>
        </p:nvSpPr>
        <p:spPr>
          <a:xfrm>
            <a:off x="541338" y="4551363"/>
            <a:ext cx="3282950" cy="1746250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pt-BR" altLang="en-US"/>
          </a:p>
        </p:txBody>
      </p:sp>
      <p:sp>
        <p:nvSpPr>
          <p:cNvPr id="13336" name="CaixaTexto9"/>
          <p:cNvSpPr txBox="1"/>
          <p:nvPr/>
        </p:nvSpPr>
        <p:spPr>
          <a:xfrm>
            <a:off x="3824288" y="5130800"/>
            <a:ext cx="2600325" cy="581025"/>
          </a:xfrm>
          <a:prstGeom prst="rect">
            <a:avLst/>
          </a:prstGeom>
          <a:noFill/>
          <a:ln w="25400" cap="flat" cmpd="sng">
            <a:solidFill>
              <a:srgbClr val="206F94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3F4143"/>
                </a:solidFill>
              </a:rPr>
              <a:t>Criadores do primeiro computador programável</a:t>
            </a:r>
            <a:endParaRPr lang="en-US" altLang="zh-CN" sz="1600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7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História da Programação</a:t>
            </a:r>
            <a:endParaRPr lang="en-US" altLang="zh-CN"/>
          </a:p>
        </p:txBody>
      </p:sp>
      <p:pic>
        <p:nvPicPr>
          <p:cNvPr id="14338" name="Imagem2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5303838" y="1500188"/>
            <a:ext cx="1846262" cy="1225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CaixaTexto1"/>
          <p:cNvSpPr txBox="1"/>
          <p:nvPr/>
        </p:nvSpPr>
        <p:spPr>
          <a:xfrm>
            <a:off x="5008563" y="2730500"/>
            <a:ext cx="2681287" cy="642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Computador Colossus (Tommy Flowers - 1943)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4340" name="Imagem1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1857375" y="1322388"/>
            <a:ext cx="1090613" cy="164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CaixaTexto2"/>
          <p:cNvSpPr txBox="1"/>
          <p:nvPr/>
        </p:nvSpPr>
        <p:spPr>
          <a:xfrm>
            <a:off x="1193800" y="2967038"/>
            <a:ext cx="2536825" cy="9175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Replica do  computador Bombe (Alan Turing - 1939)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4342" name="Imagem4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1635125" y="4076700"/>
            <a:ext cx="1550988" cy="1846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CaixaTexto4"/>
          <p:cNvSpPr txBox="1"/>
          <p:nvPr/>
        </p:nvSpPr>
        <p:spPr>
          <a:xfrm>
            <a:off x="1193800" y="5915025"/>
            <a:ext cx="2536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Alan Turing (1912 - 1954)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4344" name="Imagem3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5565775" y="3956050"/>
            <a:ext cx="1457325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5" name="CaixaTexto3"/>
          <p:cNvSpPr txBox="1"/>
          <p:nvPr/>
        </p:nvSpPr>
        <p:spPr>
          <a:xfrm>
            <a:off x="5010150" y="5930900"/>
            <a:ext cx="284321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Tommy Flowers (1905-1998)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História da Programação</a:t>
            </a:r>
            <a:endParaRPr lang="en-US" altLang="zh-CN"/>
          </a:p>
        </p:txBody>
      </p:sp>
      <p:pic>
        <p:nvPicPr>
          <p:cNvPr id="15362" name="Imagem2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5045075" y="4016375"/>
            <a:ext cx="2073275" cy="164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CaixaTexto1"/>
          <p:cNvSpPr txBox="1"/>
          <p:nvPr/>
        </p:nvSpPr>
        <p:spPr>
          <a:xfrm>
            <a:off x="4749800" y="5811838"/>
            <a:ext cx="26812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Mark 1 (1949)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5364" name="Imagem1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1498600" y="1303338"/>
            <a:ext cx="1463675" cy="172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Imagem3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1296988" y="4016375"/>
            <a:ext cx="2249487" cy="1214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6" name="CaixaTexto3"/>
          <p:cNvSpPr txBox="1"/>
          <p:nvPr/>
        </p:nvSpPr>
        <p:spPr>
          <a:xfrm>
            <a:off x="1095375" y="5270500"/>
            <a:ext cx="2679700" cy="9175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Replica do computador Small-Scale Experimental Machine (1948)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15367" name="CaixaTexto4"/>
          <p:cNvSpPr txBox="1"/>
          <p:nvPr/>
        </p:nvSpPr>
        <p:spPr>
          <a:xfrm>
            <a:off x="1220788" y="3089275"/>
            <a:ext cx="2030412" cy="642938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John von Neumann 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(1903 -1957)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5368" name="Imagem4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5067300" y="1427163"/>
            <a:ext cx="1863725" cy="1773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CaixaTexto2"/>
          <p:cNvSpPr txBox="1"/>
          <p:nvPr/>
        </p:nvSpPr>
        <p:spPr>
          <a:xfrm>
            <a:off x="3808413" y="3228975"/>
            <a:ext cx="4405312" cy="642938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Arquitetura de von Neumann (1946)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computador digital de programa armazenado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385" name="Imagem3"/>
          <p:cNvPicPr>
            <a:picLocks noRot="1" noChangeAspect="1"/>
          </p:cNvPicPr>
          <p:nvPr/>
        </p:nvPicPr>
        <p:blipFill>
          <a:blip r:embed="rId1">
            <a:lum/>
          </a:blip>
          <a:srcRect b="24300"/>
          <a:stretch>
            <a:fillRect/>
          </a:stretch>
        </p:blipFill>
        <p:spPr>
          <a:xfrm>
            <a:off x="2182813" y="1962150"/>
            <a:ext cx="2193925" cy="197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6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História da Programação</a:t>
            </a:r>
            <a:endParaRPr lang="en-US" altLang="zh-CN"/>
          </a:p>
        </p:txBody>
      </p:sp>
      <p:sp>
        <p:nvSpPr>
          <p:cNvPr id="16387" name="CaixaTexto3"/>
          <p:cNvSpPr txBox="1"/>
          <p:nvPr/>
        </p:nvSpPr>
        <p:spPr>
          <a:xfrm>
            <a:off x="7938" y="5589588"/>
            <a:ext cx="2084387" cy="6429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 Grace Hopper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(1906 -1992)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88" name="Imagem4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539750" y="4140200"/>
            <a:ext cx="1014413" cy="145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CaixaTexto1"/>
          <p:cNvSpPr txBox="1"/>
          <p:nvPr/>
        </p:nvSpPr>
        <p:spPr>
          <a:xfrm>
            <a:off x="2108200" y="5613400"/>
            <a:ext cx="2084388" cy="642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 John Backus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(1924 -2007)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90" name="Imagem1"/>
          <p:cNvPicPr>
            <a:picLocks noRot="1" noChangeAspect="1"/>
          </p:cNvPicPr>
          <p:nvPr/>
        </p:nvPicPr>
        <p:blipFill>
          <a:blip r:embed="rId3">
            <a:lum/>
          </a:blip>
          <a:srcRect r="12909"/>
          <a:stretch>
            <a:fillRect/>
          </a:stretch>
        </p:blipFill>
        <p:spPr>
          <a:xfrm>
            <a:off x="2298700" y="4140200"/>
            <a:ext cx="1709738" cy="147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1" name="CaixaTexto2"/>
          <p:cNvSpPr txBox="1"/>
          <p:nvPr/>
        </p:nvSpPr>
        <p:spPr>
          <a:xfrm>
            <a:off x="6950075" y="5613400"/>
            <a:ext cx="2084388" cy="642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 Dennis Ritchie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(1941 -2011)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92" name="Imagem2"/>
          <p:cNvPicPr>
            <a:picLocks noRot="1" noChangeAspect="1"/>
          </p:cNvPicPr>
          <p:nvPr/>
        </p:nvPicPr>
        <p:blipFill>
          <a:blip r:embed="rId4">
            <a:lum/>
          </a:blip>
          <a:srcRect l="1590" r="12149"/>
          <a:stretch>
            <a:fillRect/>
          </a:stretch>
        </p:blipFill>
        <p:spPr>
          <a:xfrm>
            <a:off x="4470400" y="4117975"/>
            <a:ext cx="1993900" cy="1449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3" name="CaixaTexto4"/>
          <p:cNvSpPr txBox="1"/>
          <p:nvPr/>
        </p:nvSpPr>
        <p:spPr>
          <a:xfrm>
            <a:off x="4535488" y="5567363"/>
            <a:ext cx="2084387" cy="6429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John McCarthy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(1927 -2011)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94" name="Imagem7"/>
          <p:cNvPicPr>
            <a:picLocks noRot="1" noChangeAspect="1"/>
          </p:cNvPicPr>
          <p:nvPr/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49213" y="1962150"/>
            <a:ext cx="2008187" cy="1728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5" name="CaixaTexto7"/>
          <p:cNvSpPr txBox="1"/>
          <p:nvPr/>
        </p:nvSpPr>
        <p:spPr>
          <a:xfrm>
            <a:off x="0" y="1236663"/>
            <a:ext cx="2055813" cy="917575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Flow-Matic / COBOL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1955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96" name="Imagem8"/>
          <p:cNvPicPr>
            <a:picLocks noRot="1" noChangeAspect="1"/>
          </p:cNvPicPr>
          <p:nvPr/>
        </p:nvPicPr>
        <p:blipFill>
          <a:blip r:embed="rId6">
            <a:lum/>
          </a:blip>
          <a:srcRect/>
          <a:stretch>
            <a:fillRect/>
          </a:stretch>
        </p:blipFill>
        <p:spPr>
          <a:xfrm>
            <a:off x="4535488" y="2151063"/>
            <a:ext cx="1997075" cy="541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7" name="CaixaTexto8"/>
          <p:cNvSpPr txBox="1"/>
          <p:nvPr/>
        </p:nvSpPr>
        <p:spPr>
          <a:xfrm>
            <a:off x="4908550" y="1238250"/>
            <a:ext cx="974725" cy="642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LISP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1958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398" name="Imagem5"/>
          <p:cNvPicPr>
            <a:picLocks noRot="1" noChangeAspect="1"/>
          </p:cNvPicPr>
          <p:nvPr/>
        </p:nvPicPr>
        <p:blipFill>
          <a:blip r:embed="rId7">
            <a:lum/>
          </a:blip>
          <a:srcRect/>
          <a:stretch>
            <a:fillRect/>
          </a:stretch>
        </p:blipFill>
        <p:spPr>
          <a:xfrm>
            <a:off x="6534150" y="1963738"/>
            <a:ext cx="2500313" cy="2259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9" name="CaixaTexto5"/>
          <p:cNvSpPr txBox="1"/>
          <p:nvPr/>
        </p:nvSpPr>
        <p:spPr>
          <a:xfrm>
            <a:off x="6731000" y="1238250"/>
            <a:ext cx="1776413" cy="642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1972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16400" name="CaixaTexto6"/>
          <p:cNvSpPr txBox="1"/>
          <p:nvPr/>
        </p:nvSpPr>
        <p:spPr>
          <a:xfrm>
            <a:off x="2654300" y="1236663"/>
            <a:ext cx="123825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FORTRAN</a:t>
            </a:r>
            <a:endParaRPr lang="en-US" altLang="zh-CN">
              <a:solidFill>
                <a:srgbClr val="3F4143"/>
              </a:solidFill>
            </a:endParaRPr>
          </a:p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1954/1957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16401" name="Imagem6"/>
          <p:cNvPicPr>
            <a:picLocks noRot="1"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>
          <a:xfrm>
            <a:off x="7270750" y="4060825"/>
            <a:ext cx="1236663" cy="1528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7409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Python</a:t>
            </a:r>
            <a:endParaRPr lang="en-US" altLang="zh-CN"/>
          </a:p>
        </p:txBody>
      </p:sp>
      <p:sp>
        <p:nvSpPr>
          <p:cNvPr id="17410" name="TextoDoSlide1"/>
          <p:cNvSpPr/>
          <p:nvPr>
            <p:ph type="body" idx="1"/>
          </p:nvPr>
        </p:nvSpPr>
        <p:spPr>
          <a:xfrm>
            <a:off x="508000" y="1050925"/>
            <a:ext cx="8359775" cy="3300413"/>
          </a:xfrm>
          <a:ln/>
        </p:spPr>
        <p:txBody>
          <a:bodyPr wrap="square" lIns="90170" tIns="46990" rIns="90170" bIns="46990" anchor="t"/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Linguagem de programação interpretada, multi-paradigma, multi-plataforma, orientada a objetos, imperativa, funcional, procedural, reflectiva e de código aberto.</a:t>
            </a:r>
            <a:endParaRPr lang="en-US" altLang="zh-CN"/>
          </a:p>
          <a:p>
            <a:pPr marL="0" indent="0" algn="l" defTabSz="0"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Criada em 1989/1991 por  Guido van Rossum</a:t>
            </a:r>
            <a:endParaRPr lang="en-US" altLang="zh-CN"/>
          </a:p>
          <a:p>
            <a:pPr marL="0" indent="0" algn="l" defTabSz="0">
              <a:lnSpc>
                <a:spcPct val="100000"/>
              </a:lnSpc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/>
              <a:t>“I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lang="en-US" altLang="zh-CN" sz="1200"/>
          </a:p>
          <a:p>
            <a:pPr marL="0" indent="0" algn="l" defTabSz="0">
              <a:lnSpc>
                <a:spcPct val="100000"/>
              </a:lnSpc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/>
              <a:t>Guido van Rossum</a:t>
            </a:r>
            <a:endParaRPr lang="en-US" altLang="zh-CN" sz="1200"/>
          </a:p>
        </p:txBody>
      </p:sp>
      <p:pic>
        <p:nvPicPr>
          <p:cNvPr id="17411" name="Imagem2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4713288" y="3781425"/>
            <a:ext cx="3857625" cy="2239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Imagem1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508000" y="4551363"/>
            <a:ext cx="1781175" cy="1338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433" name="Retângulo1"/>
          <p:cNvSpPr/>
          <p:nvPr/>
        </p:nvSpPr>
        <p:spPr>
          <a:xfrm>
            <a:off x="1298575" y="288925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Python - IEEE Spectrum 2016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pic>
        <p:nvPicPr>
          <p:cNvPr id="18434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922338" y="1149350"/>
            <a:ext cx="7448550" cy="432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457" name="Retângulo1"/>
          <p:cNvSpPr/>
          <p:nvPr/>
        </p:nvSpPr>
        <p:spPr>
          <a:xfrm>
            <a:off x="1298575" y="288925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Python - IEEE Spectrum 2017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pic>
        <p:nvPicPr>
          <p:cNvPr id="19458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395288" y="1096963"/>
            <a:ext cx="8443912" cy="484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CaixaTexto1"/>
          <p:cNvSpPr txBox="1"/>
          <p:nvPr/>
        </p:nvSpPr>
        <p:spPr>
          <a:xfrm>
            <a:off x="396875" y="5997575"/>
            <a:ext cx="8251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https://spectrum.ieee.org/computing/software/the-2017-top-programming-languages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1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Filosofia do Python</a:t>
            </a:r>
            <a:endParaRPr lang="en-US" altLang="zh-CN"/>
          </a:p>
        </p:txBody>
      </p:sp>
      <p:sp>
        <p:nvSpPr>
          <p:cNvPr id="20482" name="TextoDoSlide1"/>
          <p:cNvSpPr/>
          <p:nvPr>
            <p:ph type="body" idx="1"/>
          </p:nvPr>
        </p:nvSpPr>
        <p:spPr>
          <a:xfrm>
            <a:off x="152400" y="1327150"/>
            <a:ext cx="4019550" cy="2968625"/>
          </a:xfrm>
          <a:ln/>
        </p:spPr>
        <p:txBody>
          <a:bodyPr wrap="square" lIns="90170" tIns="46990" rIns="90170" bIns="46990" anchor="t"/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The Zen of Python, by Tim Peters</a:t>
            </a:r>
            <a:endParaRPr lang="en-US" altLang="zh-CN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5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5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Beautiful is better than ugly.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Explicit is better than implicit.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Simple is better than complex.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Complex is better than complicated.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Flat is better than nested.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Sparse is better than dense.</a:t>
            </a:r>
            <a:endParaRPr lang="en-US" altLang="zh-CN" sz="1600"/>
          </a:p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/>
              <a:t>Readability counts.</a:t>
            </a:r>
            <a:endParaRPr lang="en-US" altLang="zh-CN" sz="1600"/>
          </a:p>
        </p:txBody>
      </p:sp>
      <p:sp>
        <p:nvSpPr>
          <p:cNvPr id="20483" name="CaixaTexto1"/>
          <p:cNvSpPr txBox="1"/>
          <p:nvPr/>
        </p:nvSpPr>
        <p:spPr>
          <a:xfrm>
            <a:off x="4445000" y="1327150"/>
            <a:ext cx="2419350" cy="28987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Principais influencias: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ABC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ALGOL 68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C++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Java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Lisp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Modula-3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Perl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0484" name="CaixaTexto3"/>
          <p:cNvSpPr txBox="1"/>
          <p:nvPr/>
        </p:nvSpPr>
        <p:spPr>
          <a:xfrm>
            <a:off x="7304088" y="1327150"/>
            <a:ext cx="1701800" cy="39957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Inspirou: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Boo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Cobra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D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F#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Falcon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Go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Groovy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JavaScript,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Julia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Nim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Ruby</a:t>
            </a:r>
            <a:endParaRPr lang="en-US" altLang="zh-CN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Swift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0485" name="CaixaTexto2"/>
          <p:cNvSpPr txBox="1"/>
          <p:nvPr/>
        </p:nvSpPr>
        <p:spPr>
          <a:xfrm>
            <a:off x="371475" y="5119688"/>
            <a:ext cx="4441825" cy="1008062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Dialeto oficial: CPython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Desenvolvido e mantido por: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 The Python Fondation - </a:t>
            </a:r>
            <a:r>
              <a:rPr lang="en-US" altLang="zh-CN">
                <a:solidFill>
                  <a:srgbClr val="3F4143"/>
                </a:solidFill>
              </a:rPr>
              <a:t>www.python.org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5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Vantagens e Desvantagens</a:t>
            </a:r>
            <a:endParaRPr lang="en-US" altLang="zh-CN"/>
          </a:p>
        </p:txBody>
      </p:sp>
      <p:sp>
        <p:nvSpPr>
          <p:cNvPr id="21506" name="CaixaTexto1"/>
          <p:cNvSpPr txBox="1"/>
          <p:nvPr/>
        </p:nvSpPr>
        <p:spPr>
          <a:xfrm>
            <a:off x="111125" y="1390650"/>
            <a:ext cx="4981575" cy="36909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indent="284480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Vantagens:</a:t>
            </a:r>
            <a:endParaRPr lang="en-US" altLang="zh-CN" sz="2000">
              <a:solidFill>
                <a:srgbClr val="206F94"/>
              </a:solidFill>
            </a:endParaRPr>
          </a:p>
          <a:p>
            <a:pPr indent="284480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	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é uma linguagem interpretada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fácil de aprender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fácil de usar interativamente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sintaxe clara, elegante e legível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fácil testar e modificar componentes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mais eficiente do que um interpretador clássico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programa 2x - 10x menores que implementados em C / C++ ou Java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pode ser facilmente integrada/expandida com C/C++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>
              <a:solidFill>
                <a:srgbClr val="206F94"/>
              </a:solidFill>
            </a:endParaRPr>
          </a:p>
        </p:txBody>
      </p:sp>
      <p:sp>
        <p:nvSpPr>
          <p:cNvPr id="21507" name="CaixaTexto2"/>
          <p:cNvSpPr txBox="1"/>
          <p:nvPr/>
        </p:nvSpPr>
        <p:spPr>
          <a:xfrm>
            <a:off x="5073650" y="1390650"/>
            <a:ext cx="3827463" cy="14954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indent="284480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Desvantagens:</a:t>
            </a:r>
            <a:endParaRPr lang="en-US" altLang="zh-CN" sz="2000">
              <a:solidFill>
                <a:srgbClr val="206F94"/>
              </a:solidFill>
            </a:endParaRPr>
          </a:p>
          <a:p>
            <a:pPr indent="284480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é uma linguagem interpretada</a:t>
            </a:r>
            <a:endParaRPr lang="en-US" altLang="zh-CN">
              <a:solidFill>
                <a:srgbClr val="206F94"/>
              </a:solidFill>
            </a:endParaRPr>
          </a:p>
          <a:p>
            <a:pPr indent="284480" defTabSz="0">
              <a:buClrTx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gera programas mais lentos que implementados em  C / C++ ou Java </a:t>
            </a:r>
            <a:endParaRPr lang="en-US" altLang="zh-CN">
              <a:solidFill>
                <a:srgbClr val="206F94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529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/>
              <a:t>Python em programas Cad, GIS e 3D </a:t>
            </a:r>
            <a:endParaRPr lang="en-US" altLang="zh-CN" sz="2400"/>
          </a:p>
        </p:txBody>
      </p:sp>
      <p:pic>
        <p:nvPicPr>
          <p:cNvPr id="22530" name="Imagem2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387350" y="1211263"/>
            <a:ext cx="1368425" cy="1208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Imagem3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2105025" y="1147763"/>
            <a:ext cx="1271588" cy="127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Imagem5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3903663" y="1149350"/>
            <a:ext cx="1289050" cy="127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Imagem4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5762625" y="1196975"/>
            <a:ext cx="1216025" cy="1223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Imagem1"/>
          <p:cNvPicPr>
            <a:picLocks noRot="1" noChangeAspect="1"/>
          </p:cNvPicPr>
          <p:nvPr/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7620000" y="1211263"/>
            <a:ext cx="1225550" cy="1225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5" name="CaixaTexto1"/>
          <p:cNvSpPr txBox="1"/>
          <p:nvPr/>
        </p:nvSpPr>
        <p:spPr>
          <a:xfrm>
            <a:off x="387350" y="2436813"/>
            <a:ext cx="1368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Blender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2536" name="CaixaTexto2"/>
          <p:cNvSpPr txBox="1"/>
          <p:nvPr/>
        </p:nvSpPr>
        <p:spPr>
          <a:xfrm>
            <a:off x="2008188" y="2436813"/>
            <a:ext cx="1368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Maya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2537" name="CaixaTexto4"/>
          <p:cNvSpPr txBox="1"/>
          <p:nvPr/>
        </p:nvSpPr>
        <p:spPr>
          <a:xfrm>
            <a:off x="3824288" y="2436813"/>
            <a:ext cx="1368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Rhino 3D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2538" name="CaixaTexto3"/>
          <p:cNvSpPr txBox="1"/>
          <p:nvPr/>
        </p:nvSpPr>
        <p:spPr>
          <a:xfrm>
            <a:off x="5595938" y="2436813"/>
            <a:ext cx="1514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Grasshopper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2539" name="CaixaTexto5"/>
          <p:cNvSpPr txBox="1"/>
          <p:nvPr/>
        </p:nvSpPr>
        <p:spPr>
          <a:xfrm>
            <a:off x="7331075" y="2436813"/>
            <a:ext cx="1514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FreeCad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22540" name="Imagem8"/>
          <p:cNvPicPr>
            <a:picLocks noRot="1" noChangeAspect="1"/>
          </p:cNvPicPr>
          <p:nvPr/>
        </p:nvPicPr>
        <p:blipFill>
          <a:blip r:embed="rId6">
            <a:lum/>
          </a:blip>
          <a:srcRect l="1649" r="24989"/>
          <a:stretch>
            <a:fillRect/>
          </a:stretch>
        </p:blipFill>
        <p:spPr>
          <a:xfrm>
            <a:off x="454025" y="3006725"/>
            <a:ext cx="2935288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1" name="CaixaTexto9"/>
          <p:cNvSpPr txBox="1"/>
          <p:nvPr/>
        </p:nvSpPr>
        <p:spPr>
          <a:xfrm>
            <a:off x="969963" y="4006850"/>
            <a:ext cx="1882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Revit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22542" name="Imagem9"/>
          <p:cNvPicPr>
            <a:picLocks noRot="1" noChangeAspect="1"/>
          </p:cNvPicPr>
          <p:nvPr/>
        </p:nvPicPr>
        <p:blipFill>
          <a:blip r:embed="rId7">
            <a:lum/>
          </a:blip>
          <a:srcRect b="31070"/>
          <a:stretch>
            <a:fillRect/>
          </a:stretch>
        </p:blipFill>
        <p:spPr>
          <a:xfrm>
            <a:off x="582613" y="4373563"/>
            <a:ext cx="2540000" cy="168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3" name="CaixaTexto10"/>
          <p:cNvSpPr txBox="1"/>
          <p:nvPr/>
        </p:nvSpPr>
        <p:spPr>
          <a:xfrm>
            <a:off x="476250" y="6032500"/>
            <a:ext cx="2543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Dynamo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22544" name="Imagem10"/>
          <p:cNvPicPr>
            <a:picLocks noRot="1"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>
          <a:xfrm>
            <a:off x="4891088" y="3006725"/>
            <a:ext cx="1925637" cy="1068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5" name="Imagem6"/>
          <p:cNvPicPr>
            <a:picLocks noRot="1" noChangeAspect="1"/>
          </p:cNvPicPr>
          <p:nvPr/>
        </p:nvPicPr>
        <p:blipFill>
          <a:blip r:embed="rId9">
            <a:lum/>
          </a:blip>
          <a:srcRect/>
          <a:stretch>
            <a:fillRect/>
          </a:stretch>
        </p:blipFill>
        <p:spPr>
          <a:xfrm>
            <a:off x="7331075" y="2809875"/>
            <a:ext cx="1258888" cy="1389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6" name="CaixaTexto6"/>
          <p:cNvSpPr txBox="1"/>
          <p:nvPr/>
        </p:nvSpPr>
        <p:spPr>
          <a:xfrm>
            <a:off x="5192713" y="4184650"/>
            <a:ext cx="1514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ArcGIS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2547" name="CaixaTexto7"/>
          <p:cNvSpPr txBox="1"/>
          <p:nvPr/>
        </p:nvSpPr>
        <p:spPr>
          <a:xfrm>
            <a:off x="7272338" y="4211638"/>
            <a:ext cx="1514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QGIS</a:t>
            </a:r>
            <a:endParaRPr lang="en-US" altLang="zh-CN">
              <a:solidFill>
                <a:srgbClr val="3F4143"/>
              </a:solidFill>
            </a:endParaRPr>
          </a:p>
        </p:txBody>
      </p:sp>
      <p:pic>
        <p:nvPicPr>
          <p:cNvPr id="22548" name="Imagem7"/>
          <p:cNvPicPr>
            <a:picLocks noRot="1" noChangeAspect="1"/>
          </p:cNvPicPr>
          <p:nvPr/>
        </p:nvPicPr>
        <p:blipFill>
          <a:blip r:embed="rId10">
            <a:lum/>
          </a:blip>
          <a:srcRect/>
          <a:stretch>
            <a:fillRect/>
          </a:stretch>
        </p:blipFill>
        <p:spPr>
          <a:xfrm>
            <a:off x="3841750" y="4645025"/>
            <a:ext cx="782638" cy="1208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9" name="CaixaTexto8"/>
          <p:cNvSpPr txBox="1"/>
          <p:nvPr/>
        </p:nvSpPr>
        <p:spPr>
          <a:xfrm>
            <a:off x="2971800" y="5957888"/>
            <a:ext cx="2543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ctr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FUSION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1" name="Retângulo1"/>
          <p:cNvSpPr/>
          <p:nvPr/>
        </p:nvSpPr>
        <p:spPr>
          <a:xfrm>
            <a:off x="1174750" y="317500"/>
            <a:ext cx="52927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1F2DA8"/>
                </a:solidFill>
                <a:latin typeface="Arial Black" panose="020B0A04020102020204" pitchFamily="66" charset="0"/>
              </a:rPr>
              <a:t>REGRAS DO LCAD</a:t>
            </a:r>
            <a:endParaRPr lang="en-US" altLang="zh-CN" sz="2400" b="1">
              <a:solidFill>
                <a:srgbClr val="1F2DA8"/>
              </a:solidFill>
              <a:latin typeface="Arial Black" panose="020B0A04020102020204" pitchFamily="66" charset="0"/>
            </a:endParaRPr>
          </a:p>
        </p:txBody>
      </p:sp>
      <p:sp>
        <p:nvSpPr>
          <p:cNvPr id="5122" name="CaixaTexto1"/>
          <p:cNvSpPr txBox="1"/>
          <p:nvPr/>
        </p:nvSpPr>
        <p:spPr>
          <a:xfrm>
            <a:off x="0" y="1193800"/>
            <a:ext cx="9144000" cy="474662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1. LABORATÓRIO EXCLUSIVO PARA AULAS DA FAUFBA. </a:t>
            </a:r>
            <a:r>
              <a:rPr lang="en-US" altLang="zh-CN" sz="1700" b="1">
                <a:solidFill>
                  <a:srgbClr val="6666FF"/>
                </a:solidFill>
              </a:rPr>
              <a:t>PERMITIDA A UTILIZAÇÃO COM A PRESENÇA DOS PROFESSORES E/OU MONITORES DAS DISCIPLINAS.</a:t>
            </a: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2. ZELAR PELOS EQUIPAMENTOS DO LABORATÓRIO.</a:t>
            </a:r>
            <a:endParaRPr lang="en-US" altLang="zh-CN" sz="1700" b="1">
              <a:solidFill>
                <a:srgbClr val="FF8810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3. TERMINANTEMENTE PROIBIDO DESCONECTAR OS EQUIPAMENTOS DA CPU:  </a:t>
            </a:r>
            <a:r>
              <a:rPr lang="en-US" altLang="zh-CN" sz="1700" b="1">
                <a:solidFill>
                  <a:srgbClr val="6666FF"/>
                </a:solidFill>
              </a:rPr>
              <a:t>MOUSE, TECLADO, MONITOR, ETC.</a:t>
            </a: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4. EVITAR O USO DE PEN DRIVES. </a:t>
            </a:r>
            <a:r>
              <a:rPr lang="en-US" altLang="zh-CN" sz="1700" b="1">
                <a:solidFill>
                  <a:srgbClr val="6666FF"/>
                </a:solidFill>
              </a:rPr>
              <a:t>UTILIZAR A INTERNET PARA A TRANSFERÊNCIA DE ARQUIVOS (GOOGLE DRIVE, DROPBOX, ONE DRIVE, GITHUB, ETC. </a:t>
            </a: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FF8810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5. APÓS UTILIZAR, DESLIGAR OS EQUIPAMENTOS. </a:t>
            </a:r>
            <a:r>
              <a:rPr lang="en-US" altLang="zh-CN" sz="1700" b="1">
                <a:solidFill>
                  <a:srgbClr val="6666FF"/>
                </a:solidFill>
              </a:rPr>
              <a:t>CPU, MONITOR E ESTABILIZADOR</a:t>
            </a: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6. É PROIBIDO COMER E BEBER NO LABORATÓRIO. </a:t>
            </a:r>
            <a:r>
              <a:rPr lang="en-US" altLang="zh-CN" sz="1700" b="1">
                <a:solidFill>
                  <a:srgbClr val="6666FF"/>
                </a:solidFill>
              </a:rPr>
              <a:t>UTILIZA O INTERVALO PARA ISSO</a:t>
            </a: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7. NÃO UTILIZAR O CELULAR NO PERÍODO DA AULA.</a:t>
            </a:r>
            <a:endParaRPr lang="en-US" altLang="zh-CN" sz="1700" b="1">
              <a:solidFill>
                <a:srgbClr val="FF8810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700" b="1">
              <a:solidFill>
                <a:srgbClr val="6666FF"/>
              </a:solidFill>
            </a:endParaRPr>
          </a:p>
          <a:p>
            <a:pPr algn="just"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700" b="1">
                <a:solidFill>
                  <a:srgbClr val="FF8810"/>
                </a:solidFill>
              </a:rPr>
              <a:t>8. RESPEITAR O HORÁRIO DA AULA E A TURMA EM QUE ESTÁ MATRICULADO.</a:t>
            </a:r>
            <a:endParaRPr lang="en-US" altLang="zh-CN" sz="1700" b="1">
              <a:solidFill>
                <a:srgbClr val="FF8810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3" name="Espaço Reservado para Rodapé 2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553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Outras Aplicações </a:t>
            </a:r>
            <a:endParaRPr lang="en-US" altLang="zh-CN"/>
          </a:p>
        </p:txBody>
      </p:sp>
      <p:pic>
        <p:nvPicPr>
          <p:cNvPr id="23554" name="Imagem3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4622800" y="1706563"/>
            <a:ext cx="1851025" cy="154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Imagem1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2681288" y="1704975"/>
            <a:ext cx="1304925" cy="1220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Imagem2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560388" y="1706563"/>
            <a:ext cx="121920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Imagem4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7035800" y="1633538"/>
            <a:ext cx="1824038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Imagem7"/>
          <p:cNvPicPr>
            <a:picLocks noRot="1" noChangeAspect="1"/>
          </p:cNvPicPr>
          <p:nvPr/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4621213" y="4181475"/>
            <a:ext cx="2127250" cy="1277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Imagem8"/>
          <p:cNvPicPr>
            <a:picLocks noRot="1" noChangeAspect="1"/>
          </p:cNvPicPr>
          <p:nvPr/>
        </p:nvPicPr>
        <p:blipFill>
          <a:blip r:embed="rId6">
            <a:lum/>
          </a:blip>
          <a:srcRect/>
          <a:stretch>
            <a:fillRect/>
          </a:stretch>
        </p:blipFill>
        <p:spPr>
          <a:xfrm>
            <a:off x="193675" y="4021138"/>
            <a:ext cx="1933575" cy="139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Imagem5"/>
          <p:cNvPicPr>
            <a:picLocks noRot="1" noChangeAspect="1"/>
          </p:cNvPicPr>
          <p:nvPr/>
        </p:nvPicPr>
        <p:blipFill>
          <a:blip r:embed="rId7">
            <a:lum/>
          </a:blip>
          <a:srcRect/>
          <a:stretch>
            <a:fillRect/>
          </a:stretch>
        </p:blipFill>
        <p:spPr>
          <a:xfrm>
            <a:off x="2300288" y="4324350"/>
            <a:ext cx="1828800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Imagem6"/>
          <p:cNvPicPr>
            <a:picLocks noRot="1" noChangeAspect="1"/>
          </p:cNvPicPr>
          <p:nvPr/>
        </p:nvPicPr>
        <p:blipFill>
          <a:blip r:embed="rId8">
            <a:lum/>
          </a:blip>
          <a:srcRect/>
          <a:stretch>
            <a:fillRect/>
          </a:stretch>
        </p:blipFill>
        <p:spPr>
          <a:xfrm>
            <a:off x="7040563" y="4316413"/>
            <a:ext cx="1819275" cy="110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577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Instalando o Python</a:t>
            </a:r>
            <a:endParaRPr lang="en-US" altLang="zh-CN"/>
          </a:p>
        </p:txBody>
      </p:sp>
      <p:sp>
        <p:nvSpPr>
          <p:cNvPr id="24578" name="TextoDoSlide1"/>
          <p:cNvSpPr/>
          <p:nvPr>
            <p:ph type="body" idx="1"/>
          </p:nvPr>
        </p:nvSpPr>
        <p:spPr>
          <a:xfrm>
            <a:off x="153988" y="1093788"/>
            <a:ext cx="4195762" cy="574675"/>
          </a:xfrm>
          <a:ln/>
        </p:spPr>
        <p:txBody>
          <a:bodyPr wrap="square" lIns="90170" tIns="46990" rIns="90170" bIns="46990" anchor="t"/>
          <a:p>
            <a:pPr marL="0" indent="0" algn="l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/>
              <a:t>https://www.python.org/downloads/</a:t>
            </a:r>
            <a:endParaRPr lang="en-US" altLang="zh-CN"/>
          </a:p>
        </p:txBody>
      </p:sp>
      <p:pic>
        <p:nvPicPr>
          <p:cNvPr id="24579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153988" y="1668463"/>
            <a:ext cx="6767512" cy="3760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Retângulo1"/>
          <p:cNvSpPr/>
          <p:nvPr/>
        </p:nvSpPr>
        <p:spPr>
          <a:xfrm>
            <a:off x="1169988" y="4822825"/>
            <a:ext cx="3862387" cy="1238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pt-BR" altLang="en-US"/>
          </a:p>
        </p:txBody>
      </p:sp>
      <p:pic>
        <p:nvPicPr>
          <p:cNvPr id="24581" name="Imagem2"/>
          <p:cNvPicPr>
            <a:picLocks noRot="1" noChangeAspect="1"/>
          </p:cNvPicPr>
          <p:nvPr/>
        </p:nvPicPr>
        <p:blipFill>
          <a:blip r:embed="rId1">
            <a:lum/>
          </a:blip>
          <a:srcRect l="16209" t="84180" r="29509" b="12769"/>
          <a:stretch>
            <a:fillRect/>
          </a:stretch>
        </p:blipFill>
        <p:spPr>
          <a:xfrm>
            <a:off x="460375" y="5929313"/>
            <a:ext cx="7546975" cy="2365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582" name="Linha2"/>
          <p:cNvSpPr/>
          <p:nvPr/>
        </p:nvSpPr>
        <p:spPr>
          <a:xfrm flipH="1">
            <a:off x="723900" y="4946650"/>
            <a:ext cx="447675" cy="98425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24583" name="Retângulo2"/>
          <p:cNvSpPr/>
          <p:nvPr/>
        </p:nvSpPr>
        <p:spPr>
          <a:xfrm>
            <a:off x="2368550" y="3086100"/>
            <a:ext cx="752475" cy="1714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pt-BR" altLang="en-US"/>
          </a:p>
        </p:txBody>
      </p:sp>
      <p:pic>
        <p:nvPicPr>
          <p:cNvPr id="24584" name="Imagem3"/>
          <p:cNvPicPr>
            <a:picLocks noRot="1" noChangeAspect="1"/>
          </p:cNvPicPr>
          <p:nvPr/>
        </p:nvPicPr>
        <p:blipFill>
          <a:blip r:embed="rId1">
            <a:lum/>
          </a:blip>
          <a:srcRect l="32410" t="37970" r="56129" b="57370"/>
          <a:stretch>
            <a:fillRect/>
          </a:stretch>
        </p:blipFill>
        <p:spPr>
          <a:xfrm>
            <a:off x="7204075" y="2663825"/>
            <a:ext cx="1873250" cy="4222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585" name="Linha1"/>
          <p:cNvSpPr/>
          <p:nvPr/>
        </p:nvSpPr>
        <p:spPr>
          <a:xfrm flipV="1">
            <a:off x="3121025" y="2760663"/>
            <a:ext cx="4064000" cy="41275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601" name="TítuloDoSlide1"/>
          <p:cNvSpPr/>
          <p:nvPr>
            <p:ph type="title"/>
          </p:nvPr>
        </p:nvSpPr>
        <p:spPr>
          <a:xfrm>
            <a:off x="1171575" y="295275"/>
            <a:ext cx="6858000" cy="506413"/>
          </a:xfrm>
          <a:ln/>
        </p:spPr>
        <p:txBody>
          <a:bodyPr wrap="square" lIns="90170" tIns="46990" rIns="90170" bIns="46990" anchor="b"/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/>
              <a:t>Números e Operações Matemáticas</a:t>
            </a:r>
            <a:endParaRPr lang="en-US" altLang="zh-CN" sz="2400"/>
          </a:p>
        </p:txBody>
      </p:sp>
      <p:sp>
        <p:nvSpPr>
          <p:cNvPr id="25602" name="TextoDoSlide1"/>
          <p:cNvSpPr/>
          <p:nvPr>
            <p:ph type="body" idx="1"/>
          </p:nvPr>
        </p:nvSpPr>
        <p:spPr>
          <a:xfrm>
            <a:off x="503238" y="1049338"/>
            <a:ext cx="4030662" cy="5127625"/>
          </a:xfrm>
          <a:ln/>
        </p:spPr>
        <p:txBody>
          <a:bodyPr wrap="square" lIns="90170" tIns="46990" rIns="90170" bIns="46990" anchor="t"/>
          <a:p>
            <a:pPr marL="0" indent="0" defTabSz="0">
              <a:spcBef>
                <a:spcPct val="0"/>
              </a:spcBef>
              <a:buClr>
                <a:srgbClr val="000000"/>
              </a:buClr>
              <a:buSzPct val="90000"/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/>
              <a:t>Python Shell</a:t>
            </a:r>
            <a:endParaRPr lang="en-US" altLang="zh-CN" sz="1800"/>
          </a:p>
        </p:txBody>
      </p:sp>
      <p:pic>
        <p:nvPicPr>
          <p:cNvPr id="25603" name="Imagem1"/>
          <p:cNvPicPr>
            <a:picLocks noRot="1" noChangeAspect="1"/>
          </p:cNvPicPr>
          <p:nvPr/>
        </p:nvPicPr>
        <p:blipFill>
          <a:blip r:embed="rId1">
            <a:lum/>
          </a:blip>
          <a:srcRect r="699" b="26239"/>
          <a:stretch>
            <a:fillRect/>
          </a:stretch>
        </p:blipFill>
        <p:spPr>
          <a:xfrm>
            <a:off x="50800" y="1476375"/>
            <a:ext cx="6235700" cy="487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CaixaTexto1"/>
          <p:cNvSpPr txBox="1"/>
          <p:nvPr/>
        </p:nvSpPr>
        <p:spPr>
          <a:xfrm>
            <a:off x="6286500" y="1914525"/>
            <a:ext cx="2841625" cy="2776538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>
            <a:spAutoFit/>
          </a:bodyPr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+   → soma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-    → subtração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/   →  divisão </a:t>
            </a:r>
            <a:r>
              <a:rPr lang="en-US" altLang="zh-CN" sz="1400">
                <a:solidFill>
                  <a:srgbClr val="206F94"/>
                </a:solidFill>
              </a:rPr>
              <a:t>(inteira ou real)</a:t>
            </a:r>
            <a:endParaRPr lang="en-US" altLang="zh-CN" sz="14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>
                <a:solidFill>
                  <a:srgbClr val="206F94"/>
                </a:solidFill>
              </a:rPr>
              <a:t>//  </a:t>
            </a:r>
            <a:r>
              <a:rPr lang="en-US" altLang="zh-CN" sz="2000">
                <a:solidFill>
                  <a:srgbClr val="206F94"/>
                </a:solidFill>
              </a:rPr>
              <a:t>→</a:t>
            </a:r>
            <a:r>
              <a:rPr lang="en-US" altLang="zh-CN" sz="1600">
                <a:solidFill>
                  <a:srgbClr val="206F94"/>
                </a:solidFill>
              </a:rPr>
              <a:t>   </a:t>
            </a:r>
            <a:r>
              <a:rPr lang="en-US" altLang="zh-CN" sz="2000">
                <a:solidFill>
                  <a:srgbClr val="206F94"/>
                </a:solidFill>
              </a:rPr>
              <a:t>divisão inteira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%  →  resto </a:t>
            </a:r>
            <a:r>
              <a:rPr lang="en-US" altLang="zh-CN" sz="1400">
                <a:solidFill>
                  <a:srgbClr val="206F94"/>
                </a:solidFill>
              </a:rPr>
              <a:t>(da divisão inteira)</a:t>
            </a:r>
            <a:endParaRPr lang="en-US" altLang="zh-CN" sz="14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*   →  multiplicação</a:t>
            </a:r>
            <a:endParaRPr lang="en-US" altLang="zh-CN" sz="2000">
              <a:solidFill>
                <a:srgbClr val="206F94"/>
              </a:solidFill>
            </a:endParaRPr>
          </a:p>
          <a:p>
            <a:pPr defTabSz="0">
              <a:lnSpc>
                <a:spcPct val="13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206F94"/>
                </a:solidFill>
              </a:rPr>
              <a:t>** →  potenciação</a:t>
            </a:r>
            <a:endParaRPr lang="en-US" altLang="zh-CN" sz="2000">
              <a:solidFill>
                <a:srgbClr val="206F94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5" name="Retângulo1"/>
          <p:cNvSpPr/>
          <p:nvPr/>
        </p:nvSpPr>
        <p:spPr>
          <a:xfrm>
            <a:off x="271463" y="317500"/>
            <a:ext cx="7577137" cy="5064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pic>
        <p:nvPicPr>
          <p:cNvPr id="6146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981075" y="1084263"/>
            <a:ext cx="7059613" cy="5272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Retângulo2"/>
          <p:cNvSpPr/>
          <p:nvPr/>
        </p:nvSpPr>
        <p:spPr>
          <a:xfrm>
            <a:off x="1174750" y="317500"/>
            <a:ext cx="52927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1F2DA8"/>
                </a:solidFill>
                <a:latin typeface="Arial Black" panose="020B0A04020102020204" pitchFamily="66" charset="0"/>
              </a:rPr>
              <a:t>ALGORITMOS</a:t>
            </a:r>
            <a:endParaRPr lang="en-US" altLang="zh-CN" sz="2400" b="1">
              <a:solidFill>
                <a:srgbClr val="1F2DA8"/>
              </a:solidFill>
              <a:latin typeface="Arial Black" panose="020B0A04020102020204" pitchFamily="66" charset="0"/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9" name="CaixaTexto1"/>
          <p:cNvSpPr txBox="1"/>
          <p:nvPr/>
        </p:nvSpPr>
        <p:spPr>
          <a:xfrm>
            <a:off x="347663" y="1624013"/>
            <a:ext cx="8543925" cy="2289175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Relying upon software  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lang="en-US" altLang="zh-CN" sz="2400" b="1">
              <a:solidFill>
                <a:srgbClr val="3F4143"/>
              </a:solidFill>
            </a:endParaRPr>
          </a:p>
        </p:txBody>
      </p:sp>
      <p:sp>
        <p:nvSpPr>
          <p:cNvPr id="7170" name="Retângulo1"/>
          <p:cNvSpPr/>
          <p:nvPr/>
        </p:nvSpPr>
        <p:spPr>
          <a:xfrm>
            <a:off x="676275" y="419100"/>
            <a:ext cx="7259638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1F2DA8"/>
                </a:solidFill>
                <a:latin typeface="Arial Black" panose="020B0A04020102020204" pitchFamily="66" charset="0"/>
              </a:rPr>
              <a:t>ALGORITMOS E APLICAÇÕES EM PROJETOS</a:t>
            </a:r>
            <a:endParaRPr lang="en-US" altLang="zh-CN" sz="2400" b="1">
              <a:solidFill>
                <a:srgbClr val="1F2DA8"/>
              </a:solidFill>
              <a:latin typeface="Arial Black" panose="020B0A04020102020204" pitchFamily="66" charset="0"/>
            </a:endParaRPr>
          </a:p>
        </p:txBody>
      </p:sp>
      <p:sp>
        <p:nvSpPr>
          <p:cNvPr id="7171" name="CaixaTexto2"/>
          <p:cNvSpPr txBox="1"/>
          <p:nvPr/>
        </p:nvSpPr>
        <p:spPr>
          <a:xfrm>
            <a:off x="1049338" y="5364163"/>
            <a:ext cx="7173912" cy="642937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MITCHELL, W. J. World’s Greatest Architect MAKING, MEANING, AND NETWORK CULTURE. Cambrige: MIT Press, 2008. v. 40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3" name="CaixaTexto1"/>
          <p:cNvSpPr txBox="1"/>
          <p:nvPr/>
        </p:nvSpPr>
        <p:spPr>
          <a:xfrm>
            <a:off x="254000" y="1171575"/>
            <a:ext cx="8543925" cy="44831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1. Software de projeto</a:t>
            </a: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2. Ampliação de Software de projeto</a:t>
            </a: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3. Automação de Etapas de projeto</a:t>
            </a: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4. Auxílio na tomada de decisões em um projeto</a:t>
            </a: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5. Geração da Forma</a:t>
            </a: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 b="1">
              <a:solidFill>
                <a:srgbClr val="3F4143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3F4143"/>
                </a:solidFill>
              </a:rPr>
              <a:t>6. Organização, manipulação e extração da informação em projetos</a:t>
            </a:r>
            <a:endParaRPr lang="en-US" altLang="zh-CN" sz="2400" b="1">
              <a:solidFill>
                <a:srgbClr val="3F4143"/>
              </a:solidFill>
            </a:endParaRPr>
          </a:p>
        </p:txBody>
      </p:sp>
      <p:sp>
        <p:nvSpPr>
          <p:cNvPr id="8194" name="Retângulo1"/>
          <p:cNvSpPr/>
          <p:nvPr/>
        </p:nvSpPr>
        <p:spPr>
          <a:xfrm>
            <a:off x="676275" y="419100"/>
            <a:ext cx="7259638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1F2DA8"/>
                </a:solidFill>
                <a:latin typeface="Arial Black" panose="020B0A04020102020204" pitchFamily="66" charset="0"/>
              </a:rPr>
              <a:t>ALGORITMOS E APLICAÇÔES NO PROJETO</a:t>
            </a:r>
            <a:endParaRPr lang="en-US" altLang="zh-CN" sz="2400" b="1">
              <a:solidFill>
                <a:srgbClr val="1F2DA8"/>
              </a:solidFill>
              <a:latin typeface="Arial Black" panose="020B0A04020102020204" pitchFamily="66" charset="0"/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TítuloDoSlide1"/>
          <p:cNvSpPr/>
          <p:nvPr>
            <p:ph type="title"/>
          </p:nvPr>
        </p:nvSpPr>
        <p:spPr>
          <a:xfrm>
            <a:off x="1171575" y="280988"/>
            <a:ext cx="6858000" cy="520700"/>
          </a:xfrm>
          <a:ln/>
        </p:spPr>
        <p:txBody>
          <a:bodyPr wrap="square" lIns="90170" tIns="46990" rIns="90170" bIns="46990" anchor="b"/>
          <a:p>
            <a:pPr>
              <a:buClr>
                <a:srgbClr val="000000"/>
              </a:buClr>
              <a:buFont typeface="Times New Roman" panose="02020603050405020304" pitchFamily="65" charset="0"/>
              <a:buNone/>
            </a:pPr>
          </a:p>
        </p:txBody>
      </p:sp>
      <p:sp>
        <p:nvSpPr>
          <p:cNvPr id="9218" name="Retângulo1"/>
          <p:cNvSpPr/>
          <p:nvPr/>
        </p:nvSpPr>
        <p:spPr>
          <a:xfrm>
            <a:off x="1174750" y="317500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ALGORITMOS GENERATIVOS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pic>
        <p:nvPicPr>
          <p:cNvPr id="9219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2586038" y="1163638"/>
            <a:ext cx="3998912" cy="5329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1" name="CaixaTexto3"/>
          <p:cNvSpPr txBox="1"/>
          <p:nvPr/>
        </p:nvSpPr>
        <p:spPr>
          <a:xfrm>
            <a:off x="111125" y="1390650"/>
            <a:ext cx="4981575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0242" name="CaixaTexto2"/>
          <p:cNvSpPr txBox="1"/>
          <p:nvPr/>
        </p:nvSpPr>
        <p:spPr>
          <a:xfrm>
            <a:off x="4868863" y="4068763"/>
            <a:ext cx="4298950" cy="3667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0243" name="CaixaTexto1"/>
          <p:cNvSpPr txBox="1"/>
          <p:nvPr/>
        </p:nvSpPr>
        <p:spPr>
          <a:xfrm>
            <a:off x="4495800" y="5307013"/>
            <a:ext cx="4560888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>
                <a:solidFill>
                  <a:srgbClr val="3F4143"/>
                </a:solidFill>
              </a:rPr>
              <a:t>PUIG-BOADA, I.; ARIBAU, A. L’eglesia de la colonia Güell. Barcelona: Lumen, 1976. </a:t>
            </a:r>
            <a:endParaRPr lang="en-US" altLang="zh-CN" sz="1400">
              <a:solidFill>
                <a:srgbClr val="3F4143"/>
              </a:solidFill>
            </a:endParaRPr>
          </a:p>
        </p:txBody>
      </p:sp>
      <p:sp>
        <p:nvSpPr>
          <p:cNvPr id="10244" name="Retângulo1"/>
          <p:cNvSpPr/>
          <p:nvPr/>
        </p:nvSpPr>
        <p:spPr>
          <a:xfrm>
            <a:off x="1177925" y="295275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 b="1">
                <a:solidFill>
                  <a:srgbClr val="206F94"/>
                </a:solidFill>
                <a:latin typeface="Arial Black" panose="020B0A04020102020204" pitchFamily="66" charset="0"/>
              </a:rPr>
              <a:t>ALGORITMOS GENERATIVOS - ABORDAGEM CORRELATA</a:t>
            </a:r>
            <a:endParaRPr lang="en-US" altLang="zh-CN" sz="20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pic>
        <p:nvPicPr>
          <p:cNvPr id="10245" name="Imagem3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588963" y="1122363"/>
            <a:ext cx="3516312" cy="3090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Imagem2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4495800" y="1187450"/>
            <a:ext cx="4672013" cy="317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Imagem1"/>
          <p:cNvPicPr>
            <a:picLocks noRot="1" noChangeAspect="1"/>
          </p:cNvPicPr>
          <p:nvPr/>
        </p:nvPicPr>
        <p:blipFill>
          <a:blip r:embed="rId3">
            <a:lum/>
          </a:blip>
          <a:srcRect l="5299" t="1999" r="5559" b="25819"/>
          <a:stretch>
            <a:fillRect/>
          </a:stretch>
        </p:blipFill>
        <p:spPr>
          <a:xfrm>
            <a:off x="563563" y="4278313"/>
            <a:ext cx="3622675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265" name="Imagem1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4763" y="3536950"/>
            <a:ext cx="6916737" cy="290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Imagem2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5078413" y="1036638"/>
            <a:ext cx="4089400" cy="303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CaixaTexto1"/>
          <p:cNvSpPr txBox="1"/>
          <p:nvPr/>
        </p:nvSpPr>
        <p:spPr>
          <a:xfrm>
            <a:off x="111125" y="1390650"/>
            <a:ext cx="4981575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1268" name="CaixaTexto2"/>
          <p:cNvSpPr txBox="1"/>
          <p:nvPr/>
        </p:nvSpPr>
        <p:spPr>
          <a:xfrm>
            <a:off x="404813" y="1270000"/>
            <a:ext cx="4298950" cy="18018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 b="1">
                <a:solidFill>
                  <a:srgbClr val="206F94"/>
                </a:solidFill>
              </a:rPr>
              <a:t>ALGORITMO DAS CÚPILAS MÓVEIS</a:t>
            </a:r>
            <a:endParaRPr lang="en-US" altLang="zh-CN" sz="2000" b="1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000">
              <a:solidFill>
                <a:srgbClr val="206F94"/>
              </a:solidFill>
            </a:endParaRPr>
          </a:p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206F94"/>
                </a:solidFill>
              </a:rPr>
              <a:t>As Cúpluas do Hospital Hospital Sarah Kubitschek - RJ e as do TRT-Ba, do Arquiteto João (Lelé) Filgueiras Lima, serviram de inspiração para o algoritmo apresentado a seguir.</a:t>
            </a:r>
            <a:endParaRPr lang="en-US" altLang="zh-CN">
              <a:solidFill>
                <a:srgbClr val="206F94"/>
              </a:solidFill>
            </a:endParaRPr>
          </a:p>
        </p:txBody>
      </p:sp>
      <p:sp>
        <p:nvSpPr>
          <p:cNvPr id="11269" name="CaixaTexto4"/>
          <p:cNvSpPr txBox="1"/>
          <p:nvPr/>
        </p:nvSpPr>
        <p:spPr>
          <a:xfrm>
            <a:off x="4868863" y="4068763"/>
            <a:ext cx="4298950" cy="3667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1270" name="CaixaTexto5"/>
          <p:cNvSpPr txBox="1"/>
          <p:nvPr/>
        </p:nvSpPr>
        <p:spPr>
          <a:xfrm>
            <a:off x="7027863" y="4068763"/>
            <a:ext cx="1908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Hospital Sarah - RJ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11271" name="CaixaTexto3"/>
          <p:cNvSpPr txBox="1"/>
          <p:nvPr/>
        </p:nvSpPr>
        <p:spPr>
          <a:xfrm>
            <a:off x="6921500" y="5970588"/>
            <a:ext cx="10779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t">
            <a:spAutoFit/>
          </a:bodyPr>
          <a:p>
            <a:pPr defTabSz="0"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3F4143"/>
                </a:solidFill>
              </a:rPr>
              <a:t>TRT - Ba</a:t>
            </a:r>
            <a:endParaRPr lang="en-US" altLang="zh-CN">
              <a:solidFill>
                <a:srgbClr val="3F4143"/>
              </a:solidFill>
            </a:endParaRPr>
          </a:p>
        </p:txBody>
      </p:sp>
      <p:sp>
        <p:nvSpPr>
          <p:cNvPr id="11272" name="Retângulo1"/>
          <p:cNvSpPr/>
          <p:nvPr/>
        </p:nvSpPr>
        <p:spPr>
          <a:xfrm>
            <a:off x="1174750" y="317500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ALGORITMOS GENERATIVOS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89" name="CaixaTexto1"/>
          <p:cNvSpPr txBox="1"/>
          <p:nvPr/>
        </p:nvSpPr>
        <p:spPr>
          <a:xfrm>
            <a:off x="111125" y="1390650"/>
            <a:ext cx="4981575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pt-BR" altLang="en-US"/>
          </a:p>
        </p:txBody>
      </p:sp>
      <p:pic>
        <p:nvPicPr>
          <p:cNvPr id="12290" name="Imagem2"/>
          <p:cNvPicPr>
            <a:picLocks noRot="1" noChangeAspect="1"/>
          </p:cNvPicPr>
          <p:nvPr/>
        </p:nvPicPr>
        <p:blipFill>
          <a:blip r:embed="rId1">
            <a:lum/>
          </a:blip>
          <a:srcRect/>
          <a:stretch>
            <a:fillRect/>
          </a:stretch>
        </p:blipFill>
        <p:spPr>
          <a:xfrm>
            <a:off x="225425" y="3436938"/>
            <a:ext cx="4643438" cy="2865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Imagem1"/>
          <p:cNvPicPr>
            <a:picLocks noRot="1"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5400675" y="3676650"/>
            <a:ext cx="3548063" cy="2732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Imagem4"/>
          <p:cNvPicPr>
            <a:picLocks noRot="1"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5961063" y="1143000"/>
            <a:ext cx="2619375" cy="237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Imagem3"/>
          <p:cNvPicPr>
            <a:picLocks noRot="1" noChangeAspect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98425" y="1098550"/>
            <a:ext cx="4756150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Retângulo1"/>
          <p:cNvSpPr/>
          <p:nvPr/>
        </p:nvSpPr>
        <p:spPr>
          <a:xfrm>
            <a:off x="1174750" y="317500"/>
            <a:ext cx="685800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b"/>
          <a:p>
            <a:pPr defTabSz="0">
              <a:lnSpc>
                <a:spcPct val="90000"/>
              </a:lnSpc>
              <a:buClr>
                <a:srgbClr val="000000"/>
              </a:buClr>
              <a:buFont typeface="Times New Roman" panose="02020603050405020304" pitchFamily="65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206F94"/>
                </a:solidFill>
                <a:latin typeface="Arial Black" panose="020B0A04020102020204" pitchFamily="66" charset="0"/>
              </a:rPr>
              <a:t>ALGORITMOS GENERATIVOS</a:t>
            </a:r>
            <a:endParaRPr lang="en-US" altLang="zh-CN" sz="2800" b="1">
              <a:solidFill>
                <a:srgbClr val="206F94"/>
              </a:solidFill>
              <a:latin typeface="Arial Black" panose="020B0A04020102020204" pitchFamily="66" charset="0"/>
            </a:endParaRPr>
          </a:p>
        </p:txBody>
      </p:sp>
      <p:sp>
        <p:nvSpPr>
          <p:cNvPr id="2" name="Espaço Reservado para Data 1"/>
          <p:cNvSpPr/>
          <p:nvPr>
            <p:ph type="dt" idx="10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</a:tabLst>
            </a:pPr>
            <a:r>
              <a:rPr lang="en-US" altLang="zh-CN"/>
              <a:t>19/05/2017</a:t>
            </a:r>
            <a:endParaRPr lang="en-US" altLang="zh-CN"/>
          </a:p>
        </p:txBody>
      </p:sp>
      <p:sp>
        <p:nvSpPr>
          <p:cNvPr id="4" name="Espaço Reservado para Número de Slide 3"/>
          <p:cNvSpPr/>
          <p:nvPr>
            <p:ph type="sldNum" idx="12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</a:tabLst>
            </a:pPr>
            <a:fld id="{9A0DB2DC-4C9A-4742-B13C-FB6460FD3503}" type="slidenum">
              <a:rPr lang="zh-CN" altLang="en-US"/>
            </a:fld>
            <a:r>
              <a:rPr lang="en-US" altLang="zh-CN" sz="1400">
                <a:solidFill>
                  <a:srgbClr val="206F94"/>
                </a:solidFill>
                <a:latin typeface="Times New Roman" panose="02020603050405020304" pitchFamily="65" charset="0"/>
              </a:rPr>
              <a:t>  de 22</a:t>
            </a:r>
            <a:endParaRPr lang="en-US" altLang="zh-CN" sz="1400">
              <a:solidFill>
                <a:srgbClr val="206F94"/>
              </a:solidFill>
              <a:latin typeface="Times New Roman" panose="02020603050405020304" pitchFamily="65" charset="0"/>
            </a:endParaRPr>
          </a:p>
        </p:txBody>
      </p:sp>
      <p:sp>
        <p:nvSpPr>
          <p:cNvPr id="5" name="Espaço Reservado para Rodapé 4"/>
          <p:cNvSpPr/>
          <p:nvPr>
            <p:ph type="ftr" idx="11"/>
          </p:nvPr>
        </p:nvSpPr>
        <p:spPr/>
        <p:txBody>
          <a:bodyPr/>
          <a:p>
            <a:pPr lvl="0" defTabSz="0">
              <a:spcBef>
                <a:spcPct val="0"/>
              </a:spcBef>
              <a:buClr>
                <a:srgbClr val="000000"/>
              </a:buClr>
              <a:buNone/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</a:tabLst>
            </a:pPr>
            <a:r>
              <a:rPr lang="en-US" altLang="zh-CN"/>
              <a:t>LPACAF- Aula 01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- Fernando Ferraz Ribeiro - fernando.ribeir</a:t>
            </a:r>
            <a:r>
              <a:rPr lang="pt-BR" altLang="en-US" sz="1400">
                <a:solidFill>
                  <a:srgbClr val="929393"/>
                </a:solidFill>
                <a:latin typeface="Times New Roman" panose="02020603050405020304" pitchFamily="65" charset="0"/>
              </a:rPr>
              <a:t>o</a:t>
            </a:r>
            <a:r>
              <a:rPr lang="en-US" altLang="zh-CN" sz="1400">
                <a:solidFill>
                  <a:srgbClr val="929393"/>
                </a:solidFill>
                <a:latin typeface="Times New Roman" panose="02020603050405020304" pitchFamily="65" charset="0"/>
              </a:rPr>
              <a:t>@ufba.br</a:t>
            </a:r>
            <a:endParaRPr lang="en-US" altLang="zh-CN" sz="1400">
              <a:solidFill>
                <a:srgbClr val="929393"/>
              </a:solidFill>
              <a:latin typeface="Times New Roman" panose="02020603050405020304" pitchFamily="65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7039</Words>
  <Application>WPS Presentation</Application>
  <PresentationFormat/>
  <Paragraphs>394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Arial Black</vt:lpstr>
      <vt:lpstr>幼圆</vt:lpstr>
      <vt:lpstr>Calibri</vt:lpstr>
      <vt:lpstr>Bernard MT Condensed</vt:lpstr>
      <vt:lpstr>AMGDT</vt:lpstr>
      <vt:lpstr>Microsoft YaHei</vt:lpstr>
      <vt:lpstr/>
      <vt:lpstr>Arial Unicode MS</vt:lpstr>
      <vt:lpstr/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ffrib</cp:lastModifiedBy>
  <cp:revision>2</cp:revision>
  <dcterms:created xsi:type="dcterms:W3CDTF">2017-11-06T19:58:58Z</dcterms:created>
  <dcterms:modified xsi:type="dcterms:W3CDTF">2017-11-06T19:59:32Z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1046-10.2.0.5965</vt:lpwstr>
  </property>
</Properties>
</file>